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91" r:id="rId3"/>
    <p:sldId id="315" r:id="rId4"/>
    <p:sldId id="300" r:id="rId5"/>
    <p:sldId id="303" r:id="rId6"/>
    <p:sldId id="327" r:id="rId7"/>
    <p:sldId id="306" r:id="rId8"/>
    <p:sldId id="290" r:id="rId9"/>
    <p:sldId id="308" r:id="rId10"/>
    <p:sldId id="309" r:id="rId11"/>
    <p:sldId id="310" r:id="rId12"/>
    <p:sldId id="307" r:id="rId13"/>
    <p:sldId id="283" r:id="rId14"/>
    <p:sldId id="285" r:id="rId15"/>
    <p:sldId id="286" r:id="rId16"/>
    <p:sldId id="287" r:id="rId17"/>
    <p:sldId id="305" r:id="rId18"/>
    <p:sldId id="311" r:id="rId19"/>
    <p:sldId id="313" r:id="rId20"/>
    <p:sldId id="317" r:id="rId21"/>
    <p:sldId id="312" r:id="rId22"/>
    <p:sldId id="318" r:id="rId23"/>
    <p:sldId id="320" r:id="rId24"/>
    <p:sldId id="319" r:id="rId25"/>
    <p:sldId id="322" r:id="rId26"/>
    <p:sldId id="323" r:id="rId27"/>
    <p:sldId id="324" r:id="rId28"/>
    <p:sldId id="325" r:id="rId29"/>
    <p:sldId id="326" r:id="rId30"/>
    <p:sldId id="321" r:id="rId31"/>
    <p:sldId id="332" r:id="rId32"/>
    <p:sldId id="331" r:id="rId33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itajte" id="{E75E278A-FF0E-49A4-B170-79828D63BBAD}">
          <p14:sldIdLst>
            <p14:sldId id="256"/>
            <p14:sldId id="291"/>
            <p14:sldId id="315"/>
            <p14:sldId id="300"/>
            <p14:sldId id="303"/>
            <p14:sldId id="327"/>
            <p14:sldId id="306"/>
            <p14:sldId id="290"/>
            <p14:sldId id="308"/>
            <p14:sldId id="309"/>
            <p14:sldId id="310"/>
            <p14:sldId id="307"/>
          </p14:sldIdLst>
        </p14:section>
        <p14:section name="Návrh, morfing, zapisovanie, spolupráca, Chcem zistiť" id="{B9B51309-D148-4332-87C2-07BE32FBCA3B}">
          <p14:sldIdLst>
            <p14:sldId id="283"/>
            <p14:sldId id="285"/>
            <p14:sldId id="286"/>
            <p14:sldId id="287"/>
            <p14:sldId id="305"/>
            <p14:sldId id="311"/>
            <p14:sldId id="313"/>
            <p14:sldId id="317"/>
            <p14:sldId id="312"/>
            <p14:sldId id="318"/>
            <p14:sldId id="320"/>
            <p14:sldId id="319"/>
            <p14:sldId id="322"/>
            <p14:sldId id="323"/>
            <p14:sldId id="324"/>
            <p14:sldId id="325"/>
            <p14:sldId id="326"/>
            <p14:sldId id="321"/>
            <p14:sldId id="332"/>
            <p14:sldId id="331"/>
          </p14:sldIdLst>
        </p14:section>
        <p14:section name="Ďalšie informáci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14" autoAdjust="0"/>
  </p:normalViewPr>
  <p:slideViewPr>
    <p:cSldViewPr snapToGrid="0">
      <p:cViewPr varScale="1">
        <p:scale>
          <a:sx n="88" d="100"/>
          <a:sy n="88" d="100"/>
        </p:scale>
        <p:origin x="24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0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o&#353;it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Zo&#353;it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Zo&#353;it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Zo&#353;it2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3200"/>
              <a:t>Prospech žiakov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6.7649543023284839E-2"/>
          <c:y val="0.16439977815678444"/>
          <c:w val="0.92723759971078135"/>
          <c:h val="0.664060516840153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Podnetné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Hárok1!$A$2:$A$6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Hárok1!$B$2:$B$6</c:f>
              <c:numCache>
                <c:formatCode>General</c:formatCode>
                <c:ptCount val="5"/>
                <c:pt idx="0">
                  <c:v>8</c:v>
                </c:pt>
                <c:pt idx="1">
                  <c:v>30</c:v>
                </c:pt>
                <c:pt idx="2">
                  <c:v>49</c:v>
                </c:pt>
                <c:pt idx="3">
                  <c:v>12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E7-4B2C-8AE2-C07444492CDC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Nepodnetné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Hárok1!$A$2:$A$6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Hárok1!$C$2:$C$6</c:f>
              <c:numCache>
                <c:formatCode>General</c:formatCode>
                <c:ptCount val="5"/>
                <c:pt idx="0">
                  <c:v>1</c:v>
                </c:pt>
                <c:pt idx="1">
                  <c:v>9</c:v>
                </c:pt>
                <c:pt idx="2">
                  <c:v>28</c:v>
                </c:pt>
                <c:pt idx="3">
                  <c:v>61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E7-4B2C-8AE2-C07444492CD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99936336"/>
        <c:axId val="499935680"/>
      </c:barChart>
      <c:catAx>
        <c:axId val="49993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lgerian" panose="04020705040A02060702" pitchFamily="82" charset="0"/>
                <a:ea typeface="+mn-ea"/>
                <a:cs typeface="+mn-cs"/>
              </a:defRPr>
            </a:pPr>
            <a:endParaRPr lang="sk-SK"/>
          </a:p>
        </c:txPr>
        <c:crossAx val="499935680"/>
        <c:crosses val="autoZero"/>
        <c:auto val="1"/>
        <c:lblAlgn val="ctr"/>
        <c:lblOffset val="100"/>
        <c:noMultiLvlLbl val="0"/>
      </c:catAx>
      <c:valAx>
        <c:axId val="4999356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 sz="2400"/>
                  <a:t>% žiakov</a:t>
                </a:r>
              </a:p>
            </c:rich>
          </c:tx>
          <c:layout>
            <c:manualLayout>
              <c:xMode val="edge"/>
              <c:yMode val="edge"/>
              <c:x val="3.3333333333333333E-2"/>
              <c:y val="0.185469298245614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General" sourceLinked="1"/>
        <c:majorTickMark val="none"/>
        <c:minorTickMark val="none"/>
        <c:tickLblPos val="nextTo"/>
        <c:crossAx val="499936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28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800" b="1" i="0" u="none" strike="noStrike" kern="1200" baseline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rPr>
              <a:t>           </a:t>
            </a:r>
            <a:r>
              <a:rPr lang="en-US" sz="2800" b="1" i="0" u="none" strike="noStrike" kern="1200" baseline="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rPr>
              <a:t>Kvalita</a:t>
            </a:r>
            <a:r>
              <a:rPr lang="en-US" sz="2800" b="1" i="0" u="none" strike="noStrike" kern="1200" baseline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i="0" u="none" strike="noStrike" kern="1200" baseline="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rPr>
              <a:t>domácej</a:t>
            </a:r>
            <a:r>
              <a:rPr lang="en-US" sz="2800" b="1" i="0" u="none" strike="noStrike" kern="1200" baseline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i="0" u="none" strike="noStrike" kern="1200" baseline="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rPr>
              <a:t>prípravy</a:t>
            </a:r>
            <a:endParaRPr lang="en-US" sz="2800" b="1" i="0" u="none" strike="noStrike" kern="1200" baseline="0" dirty="0">
              <a:solidFill>
                <a:sysClr val="windowText" lastClr="000000">
                  <a:lumMod val="75000"/>
                  <a:lumOff val="25000"/>
                </a:sysClr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02117891513560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2800" b="1" i="0" u="none" strike="noStrike" kern="1200" baseline="0">
              <a:solidFill>
                <a:sysClr val="windowText" lastClr="000000">
                  <a:lumMod val="75000"/>
                  <a:lumOff val="25000"/>
                </a:sys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Hárok1!$B$8</c:f>
              <c:strCache>
                <c:ptCount val="1"/>
                <c:pt idx="0">
                  <c:v>Podnetné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Hárok1!$A$9:$A$13</c:f>
              <c:strCache>
                <c:ptCount val="5"/>
                <c:pt idx="0">
                  <c:v>výborná</c:v>
                </c:pt>
                <c:pt idx="1">
                  <c:v>chválitebná</c:v>
                </c:pt>
                <c:pt idx="2">
                  <c:v>dobrá</c:v>
                </c:pt>
                <c:pt idx="3">
                  <c:v>dostat.</c:v>
                </c:pt>
                <c:pt idx="4">
                  <c:v>nedostat.</c:v>
                </c:pt>
              </c:strCache>
            </c:strRef>
          </c:cat>
          <c:val>
            <c:numRef>
              <c:f>Hárok1!$B$9:$B$13</c:f>
              <c:numCache>
                <c:formatCode>General</c:formatCode>
                <c:ptCount val="5"/>
                <c:pt idx="0">
                  <c:v>6</c:v>
                </c:pt>
                <c:pt idx="1">
                  <c:v>17</c:v>
                </c:pt>
                <c:pt idx="2">
                  <c:v>57</c:v>
                </c:pt>
                <c:pt idx="3">
                  <c:v>14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2D-4336-9F1F-DE3AC4AF0671}"/>
            </c:ext>
          </c:extLst>
        </c:ser>
        <c:ser>
          <c:idx val="1"/>
          <c:order val="1"/>
          <c:tx>
            <c:strRef>
              <c:f>Hárok1!$C$8</c:f>
              <c:strCache>
                <c:ptCount val="1"/>
                <c:pt idx="0">
                  <c:v>Nepodnetné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0">
                  <a:spAutoFit/>
                </a:bodyPr>
                <a:lstStyle/>
                <a:p>
                  <a:pPr algn="ctr" rtl="0">
                    <a:defRPr lang="sk-SK"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32D-4336-9F1F-DE3AC4AF067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0">
                  <a:spAutoFit/>
                </a:bodyPr>
                <a:lstStyle/>
                <a:p>
                  <a:pPr algn="ctr" rtl="0">
                    <a:defRPr lang="sk-SK"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32D-4336-9F1F-DE3AC4AF067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0">
                  <a:spAutoFit/>
                </a:bodyPr>
                <a:lstStyle/>
                <a:p>
                  <a:pPr algn="ctr">
                    <a:defRPr lang="sk-SK"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2D-4336-9F1F-DE3AC4AF06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0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Hárok1!$A$9:$A$13</c:f>
              <c:strCache>
                <c:ptCount val="5"/>
                <c:pt idx="0">
                  <c:v>výborná</c:v>
                </c:pt>
                <c:pt idx="1">
                  <c:v>chválitebná</c:v>
                </c:pt>
                <c:pt idx="2">
                  <c:v>dobrá</c:v>
                </c:pt>
                <c:pt idx="3">
                  <c:v>dostat.</c:v>
                </c:pt>
                <c:pt idx="4">
                  <c:v>nedostat.</c:v>
                </c:pt>
              </c:strCache>
            </c:strRef>
          </c:cat>
          <c:val>
            <c:numRef>
              <c:f>Hárok1!$C$9:$C$13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15</c:v>
                </c:pt>
                <c:pt idx="3">
                  <c:v>32</c:v>
                </c:pt>
                <c:pt idx="4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2D-4336-9F1F-DE3AC4AF067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96886592"/>
        <c:axId val="496889216"/>
      </c:barChart>
      <c:catAx>
        <c:axId val="49688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96889216"/>
        <c:crosses val="autoZero"/>
        <c:auto val="1"/>
        <c:lblAlgn val="ctr"/>
        <c:lblOffset val="100"/>
        <c:noMultiLvlLbl val="0"/>
      </c:catAx>
      <c:valAx>
        <c:axId val="49688921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sk-SK"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% žiakov</a:t>
                </a:r>
              </a:p>
            </c:rich>
          </c:tx>
          <c:layout>
            <c:manualLayout>
              <c:xMode val="edge"/>
              <c:yMode val="edge"/>
              <c:x val="3.888888888888889E-2"/>
              <c:y val="0.214937664041994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sk-SK" sz="2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General" sourceLinked="1"/>
        <c:majorTickMark val="none"/>
        <c:minorTickMark val="none"/>
        <c:tickLblPos val="nextTo"/>
        <c:crossAx val="49688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sk-SK"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sk-SK"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sk-SK"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2800"/>
              <a:t>Správanie žiakov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Hárok1!$B$40</c:f>
              <c:strCache>
                <c:ptCount val="1"/>
                <c:pt idx="0">
                  <c:v>Podnetné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sk-SK"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Hárok1!$A$41:$A$42</c:f>
              <c:strCache>
                <c:ptCount val="2"/>
                <c:pt idx="0">
                  <c:v>Disciplinovaní</c:v>
                </c:pt>
                <c:pt idx="1">
                  <c:v>Nedisciplinovaní</c:v>
                </c:pt>
              </c:strCache>
            </c:strRef>
          </c:cat>
          <c:val>
            <c:numRef>
              <c:f>Hárok1!$B$41:$B$42</c:f>
              <c:numCache>
                <c:formatCode>0%</c:formatCode>
                <c:ptCount val="2"/>
                <c:pt idx="0">
                  <c:v>0.66</c:v>
                </c:pt>
                <c:pt idx="1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A3-42C6-B9C9-3549472CA3BA}"/>
            </c:ext>
          </c:extLst>
        </c:ser>
        <c:ser>
          <c:idx val="1"/>
          <c:order val="1"/>
          <c:tx>
            <c:strRef>
              <c:f>Hárok1!$C$40</c:f>
              <c:strCache>
                <c:ptCount val="1"/>
                <c:pt idx="0">
                  <c:v>Nepodnetné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alpha val="85000"/>
                </a:schemeClr>
              </a:solidFill>
              <a:ln w="9525" cap="flat" cmpd="sng" algn="ctr">
                <a:solidFill>
                  <a:schemeClr val="accent1">
                    <a:alpha val="48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57A3-42C6-B9C9-3549472CA3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Hárok1!$A$41:$A$42</c:f>
              <c:strCache>
                <c:ptCount val="2"/>
                <c:pt idx="0">
                  <c:v>Disciplinovaní</c:v>
                </c:pt>
                <c:pt idx="1">
                  <c:v>Nedisciplinovaní</c:v>
                </c:pt>
              </c:strCache>
            </c:strRef>
          </c:cat>
          <c:val>
            <c:numRef>
              <c:f>Hárok1!$C$41:$C$42</c:f>
              <c:numCache>
                <c:formatCode>0%</c:formatCode>
                <c:ptCount val="2"/>
                <c:pt idx="0">
                  <c:v>0.38</c:v>
                </c:pt>
                <c:pt idx="1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A3-42C6-B9C9-3549472CA3B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22916664"/>
        <c:axId val="622916992"/>
      </c:barChart>
      <c:catAx>
        <c:axId val="622916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22916992"/>
        <c:crosses val="autoZero"/>
        <c:auto val="1"/>
        <c:lblAlgn val="ctr"/>
        <c:lblOffset val="100"/>
        <c:noMultiLvlLbl val="0"/>
      </c:catAx>
      <c:valAx>
        <c:axId val="62291699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22916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sk-SK"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2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i="0" u="none" strike="noStrike" kern="1200" baseline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rPr>
              <a:t>Záujem</a:t>
            </a:r>
            <a:r>
              <a:rPr lang="en-US" sz="2800" b="1" i="0" u="none" strike="noStrike" kern="120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i="0" u="none" strike="noStrike" kern="1200" baseline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rPr>
              <a:t>rodičov</a:t>
            </a:r>
            <a:r>
              <a:rPr lang="sk-SK" sz="2800" b="1" i="0" u="none" strike="noStrike" kern="120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rPr>
              <a:t> o školu</a:t>
            </a:r>
            <a:endParaRPr lang="en-US" sz="2800" b="1" i="0" u="none" strike="noStrike" kern="1200" baseline="0" dirty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2800" b="1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Hárok1!$B$56</c:f>
              <c:strCache>
                <c:ptCount val="1"/>
                <c:pt idx="0">
                  <c:v>Podnetné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Hárok1!$A$57:$A$60</c:f>
              <c:strCache>
                <c:ptCount val="4"/>
                <c:pt idx="0">
                  <c:v>Stály</c:v>
                </c:pt>
                <c:pt idx="1">
                  <c:v>Občas</c:v>
                </c:pt>
                <c:pt idx="2">
                  <c:v>Na predvolanie</c:v>
                </c:pt>
                <c:pt idx="3">
                  <c:v>Nikdy</c:v>
                </c:pt>
              </c:strCache>
            </c:strRef>
          </c:cat>
          <c:val>
            <c:numRef>
              <c:f>Hárok1!$B$57:$B$60</c:f>
              <c:numCache>
                <c:formatCode>0%</c:formatCode>
                <c:ptCount val="4"/>
                <c:pt idx="0">
                  <c:v>0.24</c:v>
                </c:pt>
                <c:pt idx="1">
                  <c:v>0.43</c:v>
                </c:pt>
                <c:pt idx="2">
                  <c:v>0.21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F9-42C2-AB95-0A59CC6F648D}"/>
            </c:ext>
          </c:extLst>
        </c:ser>
        <c:ser>
          <c:idx val="1"/>
          <c:order val="1"/>
          <c:tx>
            <c:strRef>
              <c:f>Hárok1!$C$56</c:f>
              <c:strCache>
                <c:ptCount val="1"/>
                <c:pt idx="0">
                  <c:v>Nepodnetné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Hárok1!$A$57:$A$60</c:f>
              <c:strCache>
                <c:ptCount val="4"/>
                <c:pt idx="0">
                  <c:v>Stály</c:v>
                </c:pt>
                <c:pt idx="1">
                  <c:v>Občas</c:v>
                </c:pt>
                <c:pt idx="2">
                  <c:v>Na predvolanie</c:v>
                </c:pt>
                <c:pt idx="3">
                  <c:v>Nikdy</c:v>
                </c:pt>
              </c:strCache>
            </c:strRef>
          </c:cat>
          <c:val>
            <c:numRef>
              <c:f>Hárok1!$C$57:$C$60</c:f>
              <c:numCache>
                <c:formatCode>0%</c:formatCode>
                <c:ptCount val="4"/>
                <c:pt idx="0">
                  <c:v>0.03</c:v>
                </c:pt>
                <c:pt idx="1">
                  <c:v>0.15</c:v>
                </c:pt>
                <c:pt idx="2">
                  <c:v>0.56999999999999995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F9-42C2-AB95-0A59CC6F648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22095968"/>
        <c:axId val="622097280"/>
      </c:barChart>
      <c:catAx>
        <c:axId val="62209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sk-SK" sz="20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22097280"/>
        <c:crosses val="autoZero"/>
        <c:auto val="1"/>
        <c:lblAlgn val="ctr"/>
        <c:lblOffset val="100"/>
        <c:noMultiLvlLbl val="0"/>
      </c:catAx>
      <c:valAx>
        <c:axId val="6220972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2209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sk-SK"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3" name="Zástupný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6D49D8F-3B3F-40E4-BC7F-6549E55C53A7}" type="datetime1">
              <a:rPr lang="sk-SK" smtClean="0"/>
              <a:t>29. 5. 2018</a:t>
            </a:fld>
            <a:endParaRPr lang="sk-SK" dirty="0"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3" name="Zástupný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90D9F0-3233-4A87-A751-EE6E1323A1A5}" type="datetime1">
              <a:rPr lang="sk-SK" noProof="0" smtClean="0"/>
              <a:t>29. 5. 2018</a:t>
            </a:fld>
            <a:endParaRPr lang="sk-SK" noProof="0" dirty="0"/>
          </a:p>
        </p:txBody>
      </p:sp>
      <p:sp>
        <p:nvSpPr>
          <p:cNvPr id="4" name="Zástupný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0" dirty="0"/>
          </a:p>
        </p:txBody>
      </p:sp>
      <p:sp>
        <p:nvSpPr>
          <p:cNvPr id="5" name="Zástupné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0" dirty="0"/>
              <a:t>Kliknutím upravíte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sk-SK" sz="1800" noProof="0" dirty="0"/>
          </a:p>
        </p:txBody>
      </p:sp>
      <p:cxnSp>
        <p:nvCxnSpPr>
          <p:cNvPr id="12" name="Priama spojnica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obsah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sk-SK" noProof="0"/>
              <a:t>Upraviť štýly predlohy textu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sk-SK" noProof="0"/>
              <a:t>Druhá úroveň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sk-SK" noProof="0"/>
              <a:t>Tretia úroveň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sk-SK" noProof="0"/>
              <a:t>Štvrtá úroveň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6" name="Zástupný dátum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34BF2B2-1BFE-48B7-9C8F-B283FB7FCDCF}" type="datetime1">
              <a:rPr lang="sk-SK" noProof="0" smtClean="0"/>
              <a:t>29. 5. 2018</a:t>
            </a:fld>
            <a:endParaRPr lang="sk-SK" noProof="0" dirty="0"/>
          </a:p>
        </p:txBody>
      </p:sp>
      <p:sp>
        <p:nvSpPr>
          <p:cNvPr id="7" name="Zástupná päta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sk-SK" noProof="0" dirty="0"/>
          </a:p>
        </p:txBody>
      </p:sp>
      <p:sp>
        <p:nvSpPr>
          <p:cNvPr id="8" name="Zástupné číslo snímky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0" dirty="0"/>
          </a:p>
        </p:txBody>
      </p:sp>
      <p:sp>
        <p:nvSpPr>
          <p:cNvPr id="10" name="Obdĺžnik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7" name="Zástupný objekt obsahu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sk-SK" noProof="0"/>
              <a:t>Upraviť štýly predlohy textu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sk-SK" noProof="0"/>
              <a:t>Druhá úroveň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sk-SK" noProof="0"/>
              <a:t>Tretia úroveň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sk-SK" noProof="0"/>
              <a:t>Štvrtá úroveň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sk-SK" noProof="0"/>
              <a:t>Piata úroveň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sk-SK" sz="1800" noProof="0" dirty="0"/>
          </a:p>
        </p:txBody>
      </p:sp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sk-SK" noProof="0" dirty="0"/>
              <a:t>Kliknite sem a upravte štýl predlohy nadpisov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-SK" noProof="0" dirty="0"/>
              <a:t>Upraviť štýly predlohy textu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sk-SK" noProof="0" dirty="0"/>
              <a:t>Druhá úroveň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sk-SK" noProof="0" dirty="0"/>
              <a:t>Tretia úroveň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sk-SK" noProof="0" dirty="0"/>
              <a:t>Štvrtá úroveň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sk-SK" noProof="0" dirty="0"/>
              <a:t>Piata úroveň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DB88BA6B-5D27-467A-987A-31F4FF494D18}" type="datetime1">
              <a:rPr lang="sk-SK" noProof="0" smtClean="0"/>
              <a:t>29. 5. 2018</a:t>
            </a:fld>
            <a:endParaRPr lang="sk-SK" noProof="0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sk-SK" noProof="0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cxnSp>
        <p:nvCxnSpPr>
          <p:cNvPr id="8" name="Priama spojnica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rtlCol="0" anchor="ctr" anchorCtr="0">
            <a:normAutofit/>
          </a:bodyPr>
          <a:lstStyle/>
          <a:p>
            <a:pPr rtl="0"/>
            <a:br>
              <a:rPr lang="sk-SK" sz="4800" dirty="0">
                <a:solidFill>
                  <a:schemeClr val="bg1"/>
                </a:solidFill>
              </a:rPr>
            </a:br>
            <a:endParaRPr lang="sk-SK" sz="48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334537" y="1237786"/>
            <a:ext cx="11318487" cy="4170556"/>
          </a:xfrm>
          <a:noFill/>
        </p:spPr>
        <p:txBody>
          <a:bodyPr rtlCol="0">
            <a:normAutofit fontScale="77500" lnSpcReduction="20000"/>
          </a:bodyPr>
          <a:lstStyle/>
          <a:p>
            <a:pPr algn="ctr"/>
            <a:endParaRPr lang="sk-SK" sz="4000" b="1" dirty="0">
              <a:latin typeface="Berlin Sans FB Demi" panose="020E0802020502020306" pitchFamily="34" charset="0"/>
            </a:endParaRPr>
          </a:p>
          <a:p>
            <a:pPr algn="ctr"/>
            <a:r>
              <a:rPr lang="sk-SK" sz="4700" b="1" dirty="0">
                <a:latin typeface="Berlin Sans FB Demi" panose="020E0802020502020306" pitchFamily="34" charset="0"/>
              </a:rPr>
              <a:t>Najťažšie je naučiť sa merať úspech iným metrom </a:t>
            </a:r>
          </a:p>
          <a:p>
            <a:pPr algn="ctr"/>
            <a:r>
              <a:rPr lang="sk-SK" sz="44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					                       </a:t>
            </a:r>
          </a:p>
          <a:p>
            <a:pPr algn="ctr"/>
            <a:r>
              <a:rPr lang="sk-SK" sz="44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								Lýdia Šuchová</a:t>
            </a:r>
          </a:p>
          <a:p>
            <a:pPr marL="0" indent="0" rtl="0">
              <a:buNone/>
            </a:pPr>
            <a:endParaRPr lang="sk-SK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49" name="Obrázok 21" descr="logo.png">
            <a:extLst>
              <a:ext uri="{FF2B5EF4-FFF2-40B4-BE49-F238E27FC236}">
                <a16:creationId xmlns:a16="http://schemas.microsoft.com/office/drawing/2014/main" id="{DF621AE0-1E44-4C72-ACC4-0D49FB8F8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143" y="5408789"/>
            <a:ext cx="2305286" cy="7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A0138-02FB-4FA1-9962-AB3BF13D5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677" y="446049"/>
            <a:ext cx="10961389" cy="173959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</a:pPr>
            <a:r>
              <a:rPr lang="sk-SK" sz="4000" b="1" dirty="0">
                <a:latin typeface="Berlin Sans FB Demi" panose="020E0802020502020306" pitchFamily="34" charset="0"/>
                <a:ea typeface="+mn-ea"/>
                <a:cs typeface="+mn-cs"/>
              </a:rPr>
              <a:t>Výsledok učiteľ / žiak</a:t>
            </a:r>
            <a:br>
              <a:rPr lang="sk-SK" sz="2800" b="1" dirty="0">
                <a:latin typeface="Berlin Sans FB Demi" panose="020E0802020502020306" pitchFamily="34" charset="0"/>
                <a:ea typeface="+mn-ea"/>
                <a:cs typeface="+mn-cs"/>
              </a:rPr>
            </a:br>
            <a:r>
              <a:rPr lang="sk-SK" sz="2800" b="1" dirty="0">
                <a:latin typeface="Berlin Sans FB Demi" panose="020E0802020502020306" pitchFamily="34" charset="0"/>
                <a:ea typeface="+mn-ea"/>
                <a:cs typeface="+mn-cs"/>
              </a:rPr>
              <a:t>			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ABEA8A-0975-4981-B6AF-D9E042A223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7189" y="2560320"/>
            <a:ext cx="11834812" cy="3977640"/>
          </a:xfrm>
        </p:spPr>
        <p:txBody>
          <a:bodyPr wrap="square">
            <a:normAutofit fontScale="77500" lnSpcReduction="20000"/>
          </a:bodyPr>
          <a:lstStyle/>
          <a:p>
            <a:r>
              <a:rPr lang="sk-SK" sz="5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Sú </a:t>
            </a:r>
            <a:r>
              <a:rPr lang="sk-SK" sz="5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nespokojné obe strany </a:t>
            </a:r>
            <a:r>
              <a:rPr lang="sk-SK" sz="5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a kruh sa uzatvára do nekonečného cyklu.</a:t>
            </a:r>
          </a:p>
          <a:p>
            <a:endParaRPr lang="sk-SK" sz="5200" b="1" dirty="0">
              <a:solidFill>
                <a:schemeClr val="tx1"/>
              </a:solidFill>
              <a:latin typeface="Berlin Sans FB Demi" panose="020E0802020502020306" pitchFamily="34" charset="0"/>
            </a:endParaRPr>
          </a:p>
          <a:p>
            <a:r>
              <a:rPr lang="sk-SK" sz="48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endParaRPr lang="sk-SK" dirty="0"/>
          </a:p>
          <a:p>
            <a:endParaRPr lang="sk-SK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24861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A0138-02FB-4FA1-9962-AB3BF13D5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677" y="446049"/>
            <a:ext cx="10961389" cy="173959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</a:pPr>
            <a:r>
              <a:rPr lang="sk-SK" sz="4000" b="1" dirty="0">
                <a:latin typeface="Berlin Sans FB Demi" panose="020E0802020502020306" pitchFamily="34" charset="0"/>
                <a:ea typeface="+mn-ea"/>
                <a:cs typeface="+mn-cs"/>
              </a:rPr>
              <a:t>Čo je príčina školského neúspechu?</a:t>
            </a:r>
            <a:br>
              <a:rPr lang="sk-SK" sz="2800" b="1" dirty="0">
                <a:latin typeface="Berlin Sans FB Demi" panose="020E0802020502020306" pitchFamily="34" charset="0"/>
                <a:ea typeface="+mn-ea"/>
                <a:cs typeface="+mn-cs"/>
              </a:rPr>
            </a:br>
            <a:r>
              <a:rPr lang="sk-SK" sz="2800" b="1" dirty="0">
                <a:latin typeface="Berlin Sans FB Demi" panose="020E0802020502020306" pitchFamily="34" charset="0"/>
                <a:ea typeface="+mn-ea"/>
                <a:cs typeface="+mn-cs"/>
              </a:rPr>
              <a:t>			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ABEA8A-0975-4981-B6AF-D9E042A223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3677" y="2560320"/>
            <a:ext cx="10502011" cy="3977640"/>
          </a:xfrm>
        </p:spPr>
        <p:txBody>
          <a:bodyPr wrap="square"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sk-SK" sz="38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Je príčinou školského neúspechu to, že sa jedná o </a:t>
            </a:r>
            <a:r>
              <a:rPr lang="sk-SK" sz="38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rómskych žiakov</a:t>
            </a:r>
            <a:r>
              <a:rPr lang="sk-SK" sz="38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,</a:t>
            </a:r>
          </a:p>
          <a:p>
            <a:pPr>
              <a:lnSpc>
                <a:spcPct val="100000"/>
              </a:lnSpc>
            </a:pPr>
            <a:r>
              <a:rPr lang="sk-SK" sz="38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alebo to, </a:t>
            </a:r>
          </a:p>
          <a:p>
            <a:pPr>
              <a:lnSpc>
                <a:spcPct val="100000"/>
              </a:lnSpc>
            </a:pPr>
            <a:r>
              <a:rPr lang="sk-SK" sz="38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že sa jedná o </a:t>
            </a:r>
            <a:r>
              <a:rPr lang="sk-SK" sz="38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žiakov z generačnej chudoby</a:t>
            </a:r>
            <a:r>
              <a:rPr lang="sk-SK" sz="38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?</a:t>
            </a:r>
          </a:p>
          <a:p>
            <a:r>
              <a:rPr lang="sk-SK" sz="48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endParaRPr lang="sk-SK" dirty="0"/>
          </a:p>
          <a:p>
            <a:endParaRPr lang="sk-SK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21074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A0138-02FB-4FA1-9962-AB3BF13D5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677" y="446049"/>
            <a:ext cx="10961389" cy="173959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</a:pPr>
            <a:r>
              <a:rPr lang="sk-SK" sz="2800" b="1" dirty="0">
                <a:latin typeface="Berlin Sans FB Demi" panose="020E0802020502020306" pitchFamily="34" charset="0"/>
                <a:ea typeface="+mn-ea"/>
                <a:cs typeface="+mn-cs"/>
              </a:rPr>
              <a:t>Prípadová analýza:</a:t>
            </a:r>
            <a:br>
              <a:rPr lang="sk-SK" sz="2800" b="1" dirty="0">
                <a:latin typeface="Berlin Sans FB Demi" panose="020E0802020502020306" pitchFamily="34" charset="0"/>
                <a:ea typeface="+mn-ea"/>
                <a:cs typeface="+mn-cs"/>
              </a:rPr>
            </a:br>
            <a:r>
              <a:rPr lang="sk-SK" sz="2800" b="1" dirty="0">
                <a:latin typeface="Berlin Sans FB Demi" panose="020E0802020502020306" pitchFamily="34" charset="0"/>
                <a:ea typeface="+mn-ea"/>
                <a:cs typeface="+mn-cs"/>
              </a:rPr>
              <a:t>ZŠ s vyučovacím jazykom maďarským, Moldava nad Bodvou               </a:t>
            </a:r>
            <a:br>
              <a:rPr lang="sk-SK" sz="2800" b="1" dirty="0">
                <a:latin typeface="Berlin Sans FB Demi" panose="020E0802020502020306" pitchFamily="34" charset="0"/>
                <a:ea typeface="+mn-ea"/>
                <a:cs typeface="+mn-cs"/>
              </a:rPr>
            </a:br>
            <a:r>
              <a:rPr lang="sk-SK" sz="2800" b="1" dirty="0">
                <a:latin typeface="Berlin Sans FB Demi" panose="020E0802020502020306" pitchFamily="34" charset="0"/>
                <a:ea typeface="+mn-ea"/>
                <a:cs typeface="+mn-cs"/>
              </a:rPr>
              <a:t>			 </a:t>
            </a:r>
            <a:r>
              <a:rPr lang="sk-SK" sz="3200" b="1" dirty="0">
                <a:latin typeface="Berlin Sans FB Demi" panose="020E0802020502020306" pitchFamily="34" charset="0"/>
                <a:ea typeface="+mn-ea"/>
                <a:cs typeface="+mn-cs"/>
              </a:rPr>
              <a:t>(</a:t>
            </a:r>
            <a:r>
              <a:rPr lang="sk-SK" sz="2800" b="1" dirty="0">
                <a:latin typeface="Berlin Sans FB Demi" panose="020E0802020502020306" pitchFamily="34" charset="0"/>
                <a:ea typeface="+mn-ea"/>
                <a:cs typeface="+mn-cs"/>
              </a:rPr>
              <a:t>zdroj: Mgr. Oto Horváth, diplomová práca, 2018)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ABEA8A-0975-4981-B6AF-D9E042A223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7493" y="2560320"/>
            <a:ext cx="10827573" cy="3977640"/>
          </a:xfrm>
        </p:spPr>
        <p:txBody>
          <a:bodyPr>
            <a:normAutofit fontScale="62500" lnSpcReduction="20000"/>
          </a:bodyPr>
          <a:lstStyle/>
          <a:p>
            <a:r>
              <a:rPr lang="sk-SK" sz="48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Základnú školu navštevuje </a:t>
            </a:r>
            <a:r>
              <a:rPr lang="sk-SK" sz="48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483 </a:t>
            </a:r>
            <a:r>
              <a:rPr lang="sk-SK" sz="48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žiakov, z čoho </a:t>
            </a:r>
            <a:r>
              <a:rPr lang="sk-SK" sz="48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468 </a:t>
            </a:r>
            <a:r>
              <a:rPr lang="sk-SK" sz="48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je rómskeho pôvodu</a:t>
            </a:r>
          </a:p>
          <a:p>
            <a:r>
              <a:rPr lang="sk-SK" sz="4800" b="1" u="sng" dirty="0">
                <a:solidFill>
                  <a:schemeClr val="tx1"/>
                </a:solidFill>
                <a:latin typeface="Berlin Sans FB Demi" panose="020E0802020502020306" pitchFamily="34" charset="0"/>
              </a:rPr>
              <a:t>Počet rómskych žiakov (468):</a:t>
            </a:r>
          </a:p>
          <a:p>
            <a:pPr marL="914400" indent="-9144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48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zo sociálne </a:t>
            </a:r>
            <a:r>
              <a:rPr lang="sk-SK" sz="48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podnetného</a:t>
            </a:r>
            <a:r>
              <a:rPr lang="sk-SK" sz="48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 prostredia </a:t>
            </a:r>
            <a:r>
              <a:rPr lang="sk-SK" sz="48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154</a:t>
            </a:r>
          </a:p>
          <a:p>
            <a:pPr marL="914400" indent="-9144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48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zo sociálne </a:t>
            </a:r>
            <a:r>
              <a:rPr lang="sk-SK" sz="48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zanedbaného</a:t>
            </a:r>
            <a:r>
              <a:rPr lang="sk-SK" sz="48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 (nepodnetného) prostredia </a:t>
            </a:r>
            <a:r>
              <a:rPr lang="sk-SK" sz="48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314</a:t>
            </a:r>
          </a:p>
          <a:p>
            <a:endParaRPr lang="sk-SK" dirty="0"/>
          </a:p>
          <a:p>
            <a:endParaRPr lang="sk-SK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28511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9B828F-731D-4D65-A0F4-8C470E5A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854" y="412595"/>
            <a:ext cx="10504448" cy="735981"/>
          </a:xfrm>
        </p:spPr>
        <p:txBody>
          <a:bodyPr>
            <a:normAutofit/>
          </a:bodyPr>
          <a:lstStyle/>
          <a:p>
            <a:endParaRPr lang="sk-SK" b="1" dirty="0"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7096A1F8-1306-4328-BF9B-9A087E0E5DE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55388845"/>
              </p:ext>
            </p:extLst>
          </p:nvPr>
        </p:nvGraphicFramePr>
        <p:xfrm>
          <a:off x="814039" y="791852"/>
          <a:ext cx="10430107" cy="5734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2497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9B828F-731D-4D65-A0F4-8C470E5A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854" y="412595"/>
            <a:ext cx="10504448" cy="735981"/>
          </a:xfrm>
        </p:spPr>
        <p:txBody>
          <a:bodyPr>
            <a:normAutofit/>
          </a:bodyPr>
          <a:lstStyle/>
          <a:p>
            <a:endParaRPr lang="sk-SK" b="1" dirty="0"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DB3079FE-FC92-4A42-9707-855D6EB8B14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36740488"/>
              </p:ext>
            </p:extLst>
          </p:nvPr>
        </p:nvGraphicFramePr>
        <p:xfrm>
          <a:off x="802889" y="725864"/>
          <a:ext cx="10504448" cy="6023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816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9B828F-731D-4D65-A0F4-8C470E5A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854" y="412595"/>
            <a:ext cx="10504448" cy="735981"/>
          </a:xfrm>
        </p:spPr>
        <p:txBody>
          <a:bodyPr>
            <a:normAutofit/>
          </a:bodyPr>
          <a:lstStyle/>
          <a:p>
            <a:endParaRPr lang="sk-SK" b="1" dirty="0"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graphicFrame>
        <p:nvGraphicFramePr>
          <p:cNvPr id="6" name="Zástupný objekt pre obsah 5">
            <a:extLst>
              <a:ext uri="{FF2B5EF4-FFF2-40B4-BE49-F238E27FC236}">
                <a16:creationId xmlns:a16="http://schemas.microsoft.com/office/drawing/2014/main" id="{10A2E949-FC8D-4320-BDF7-124D82F2695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53983719"/>
              </p:ext>
            </p:extLst>
          </p:nvPr>
        </p:nvGraphicFramePr>
        <p:xfrm>
          <a:off x="785077" y="707010"/>
          <a:ext cx="10743904" cy="5927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3433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9B828F-731D-4D65-A0F4-8C470E5A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854" y="401444"/>
            <a:ext cx="10504448" cy="735981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endParaRPr lang="sk-SK" b="1" dirty="0"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F0799E35-872D-4B8E-9FA3-BD69E76BB6C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33959342"/>
              </p:ext>
            </p:extLst>
          </p:nvPr>
        </p:nvGraphicFramePr>
        <p:xfrm>
          <a:off x="539749" y="735980"/>
          <a:ext cx="11135578" cy="5801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0108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A0138-02FB-4FA1-9962-AB3BF13D5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320039"/>
            <a:ext cx="10830733" cy="2378555"/>
          </a:xfrm>
        </p:spPr>
        <p:txBody>
          <a:bodyPr>
            <a:normAutofit/>
          </a:bodyPr>
          <a:lstStyle/>
          <a:p>
            <a:r>
              <a:rPr lang="sk-SK" sz="4400" b="1" dirty="0">
                <a:latin typeface="Berlin Sans FB Demi" panose="020E0802020502020306" pitchFamily="34" charset="0"/>
              </a:rPr>
              <a:t>Koreň mnohých (väčšiny?) problémov</a:t>
            </a:r>
            <a:br>
              <a:rPr lang="sk-SK" sz="4400" b="1" dirty="0">
                <a:latin typeface="Berlin Sans FB Demi" panose="020E0802020502020306" pitchFamily="34" charset="0"/>
              </a:rPr>
            </a:br>
            <a:br>
              <a:rPr lang="sk-SK" b="1" dirty="0">
                <a:latin typeface="Berlin Sans FB Demi" panose="020E0802020502020306" pitchFamily="34" charset="0"/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ABEA8A-0975-4981-B6AF-D9E042A223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95" y="2560320"/>
            <a:ext cx="11247343" cy="397764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sk-SK" sz="3200" b="1" dirty="0">
              <a:solidFill>
                <a:schemeClr val="tx1"/>
              </a:solidFill>
              <a:latin typeface="Berlin Sans FB Demi" panose="020E0802020502020306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sk-SK" sz="36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Učitelia nepoznajú špecifické dopady života v generačnej chudobe na </a:t>
            </a:r>
            <a:r>
              <a:rPr lang="sk-SK" sz="36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správanie</a:t>
            </a:r>
            <a:r>
              <a:rPr lang="sk-SK" sz="3600" b="1" dirty="0">
                <a:latin typeface="Berlin Sans FB Demi" panose="020E0802020502020306" pitchFamily="34" charset="0"/>
              </a:rPr>
              <a:t>, </a:t>
            </a:r>
            <a:r>
              <a:rPr lang="sk-SK" sz="36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myslenie, rozhodovanie, vyjadrovanie </a:t>
            </a:r>
            <a:r>
              <a:rPr lang="sk-SK" sz="36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svojich žiakov a ich rodičov 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k-SK" altLang="sk-SK" sz="3200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868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A0138-02FB-4FA1-9962-AB3BF13D5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320039"/>
            <a:ext cx="10830733" cy="2378555"/>
          </a:xfrm>
        </p:spPr>
        <p:txBody>
          <a:bodyPr>
            <a:normAutofit/>
          </a:bodyPr>
          <a:lstStyle/>
          <a:p>
            <a:r>
              <a:rPr lang="sk-SK" sz="4400" b="1" dirty="0">
                <a:latin typeface="Berlin Sans FB Demi" panose="020E0802020502020306" pitchFamily="34" charset="0"/>
              </a:rPr>
              <a:t>Koreň mnohých (väčšiny?) problémov</a:t>
            </a:r>
            <a:br>
              <a:rPr lang="sk-SK" sz="4400" b="1" dirty="0">
                <a:latin typeface="Berlin Sans FB Demi" panose="020E0802020502020306" pitchFamily="34" charset="0"/>
              </a:rPr>
            </a:br>
            <a:br>
              <a:rPr lang="sk-SK" b="1" dirty="0">
                <a:latin typeface="Berlin Sans FB Demi" panose="020E0802020502020306" pitchFamily="34" charset="0"/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ABEA8A-0975-4981-B6AF-D9E042A223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95" y="2560320"/>
            <a:ext cx="11247343" cy="397764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sk-SK" sz="36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Učitelia</a:t>
            </a:r>
            <a:r>
              <a:rPr lang="sk-SK" sz="3600" b="1" dirty="0">
                <a:latin typeface="Berlin Sans FB Demi" panose="020E0802020502020306" pitchFamily="34" charset="0"/>
              </a:rPr>
              <a:t> </a:t>
            </a:r>
            <a:r>
              <a:rPr lang="sk-SK" sz="36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automaticky predpokladajú</a:t>
            </a:r>
            <a:r>
              <a:rPr lang="sk-SK" sz="3600" b="1" dirty="0">
                <a:latin typeface="Berlin Sans FB Demi" panose="020E0802020502020306" pitchFamily="34" charset="0"/>
              </a:rPr>
              <a:t>, </a:t>
            </a:r>
            <a:r>
              <a:rPr lang="sk-SK" sz="36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že ich žiaci sa správajú ako deti v strednej triede.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sk-SK" sz="36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Ale nie je tomu tak!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sk-SK" sz="36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Pravidlá správania sa v generačnej chudobe a strednej triede sú odlišné (niekedy úplne protichodné). </a:t>
            </a:r>
          </a:p>
        </p:txBody>
      </p:sp>
    </p:spTree>
    <p:extLst>
      <p:ext uri="{BB962C8B-B14F-4D97-AF65-F5344CB8AC3E}">
        <p14:creationId xmlns:p14="http://schemas.microsoft.com/office/powerpoint/2010/main" val="3996642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A0138-02FB-4FA1-9962-AB3BF13D5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320039"/>
            <a:ext cx="10830733" cy="2378555"/>
          </a:xfrm>
        </p:spPr>
        <p:txBody>
          <a:bodyPr>
            <a:normAutofit fontScale="90000"/>
          </a:bodyPr>
          <a:lstStyle/>
          <a:p>
            <a:r>
              <a:rPr lang="sk-SK" sz="4400" b="1" u="sng" dirty="0">
                <a:latin typeface="Berlin Sans FB Demi" panose="020E0802020502020306" pitchFamily="34" charset="0"/>
              </a:rPr>
              <a:t>Napríklad</a:t>
            </a:r>
            <a:r>
              <a:rPr lang="sk-SK" sz="4400" b="1" dirty="0">
                <a:latin typeface="Berlin Sans FB Demi" panose="020E0802020502020306" pitchFamily="34" charset="0"/>
              </a:rPr>
              <a:t> pravidlá generačnej chudoby sú:</a:t>
            </a:r>
            <a:br>
              <a:rPr lang="sk-SK" sz="4400" b="1" dirty="0">
                <a:latin typeface="Berlin Sans FB Demi" panose="020E0802020502020306" pitchFamily="34" charset="0"/>
              </a:rPr>
            </a:br>
            <a:br>
              <a:rPr lang="sk-SK" b="1" dirty="0">
                <a:latin typeface="Berlin Sans FB Demi" panose="020E0802020502020306" pitchFamily="34" charset="0"/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ABEA8A-0975-4981-B6AF-D9E042A223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95" y="2560320"/>
            <a:ext cx="11247343" cy="397764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6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vysoká hladina </a:t>
            </a:r>
            <a:r>
              <a:rPr lang="sk-SK" sz="36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hluku</a:t>
            </a:r>
            <a:r>
              <a:rPr lang="sk-SK" sz="36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,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6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dôležitosť </a:t>
            </a:r>
            <a:r>
              <a:rPr lang="sk-SK" sz="36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informácií neverbálneho </a:t>
            </a:r>
            <a:r>
              <a:rPr lang="sk-SK" sz="36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charakteru,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6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oceňovanie </a:t>
            </a:r>
            <a:r>
              <a:rPr lang="sk-SK" sz="36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schopnosti zabávať </a:t>
            </a:r>
            <a:r>
              <a:rPr lang="sk-SK" sz="36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ostatných,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6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vybavovanie sporov </a:t>
            </a:r>
            <a:r>
              <a:rPr lang="sk-SK" sz="36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krikom a bitkou</a:t>
            </a:r>
            <a:r>
              <a:rPr lang="sk-SK" sz="36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,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6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čierno biele uvažovanie</a:t>
            </a:r>
            <a:r>
              <a:rPr lang="sk-SK" sz="36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 „končím“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sk-SK" altLang="sk-SK" sz="3100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33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A0138-02FB-4FA1-9962-AB3BF13D5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320040"/>
            <a:ext cx="10830733" cy="1252282"/>
          </a:xfrm>
        </p:spPr>
        <p:txBody>
          <a:bodyPr>
            <a:normAutofit fontScale="90000"/>
          </a:bodyPr>
          <a:lstStyle/>
          <a:p>
            <a:r>
              <a:rPr lang="sk-SK" sz="4400" b="1" dirty="0">
                <a:latin typeface="Berlin Sans FB Demi" panose="020E0802020502020306" pitchFamily="34" charset="0"/>
              </a:rPr>
              <a:t>Skúsenosti, z ktorých vychádzam</a:t>
            </a:r>
            <a:br>
              <a:rPr lang="sk-SK" b="1" dirty="0">
                <a:latin typeface="Berlin Sans FB Demi" panose="020E0802020502020306" pitchFamily="34" charset="0"/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ABEA8A-0975-4981-B6AF-D9E042A223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94" y="2560320"/>
            <a:ext cx="11247343" cy="3977640"/>
          </a:xfrm>
        </p:spPr>
        <p:txBody>
          <a:bodyPr>
            <a:normAutofit/>
          </a:bodyPr>
          <a:lstStyle/>
          <a:p>
            <a:endParaRPr lang="sk-SK" sz="3200" b="1" u="sng" dirty="0">
              <a:latin typeface="Berlin Sans FB Demi" panose="020E0802020502020306" pitchFamily="34" charset="0"/>
            </a:endParaRPr>
          </a:p>
          <a:p>
            <a:endParaRPr lang="sk-SK" sz="3200" b="1" u="sng" dirty="0">
              <a:latin typeface="Berlin Sans FB Demi" panose="020E0802020502020306" pitchFamily="34" charset="0"/>
            </a:endParaRPr>
          </a:p>
          <a:p>
            <a:endParaRPr lang="en-US" sz="3200" b="1" u="sng" dirty="0">
              <a:solidFill>
                <a:schemeClr val="tx1"/>
              </a:solidFill>
              <a:latin typeface="Berlin Sans FB Demi" panose="020E0802020502020306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3200" dirty="0">
              <a:latin typeface="Berlin Sans FB Demi" panose="020E0802020502020306" pitchFamily="34" charset="0"/>
            </a:endParaRPr>
          </a:p>
        </p:txBody>
      </p:sp>
      <p:pic>
        <p:nvPicPr>
          <p:cNvPr id="5" name="Obrázok 4" descr="Obrázok, na ktorom je osoba, vnútri, stena, stôl&#10;&#10;Popis vygenerovaný s veľmi vysokou spoľahlivosťou">
            <a:extLst>
              <a:ext uri="{FF2B5EF4-FFF2-40B4-BE49-F238E27FC236}">
                <a16:creationId xmlns:a16="http://schemas.microsoft.com/office/drawing/2014/main" id="{C226880E-E45D-43D7-957E-8451406C62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98" y="1575552"/>
            <a:ext cx="3308273" cy="2481204"/>
          </a:xfrm>
          <a:prstGeom prst="rect">
            <a:avLst/>
          </a:prstGeom>
        </p:spPr>
      </p:pic>
      <p:pic>
        <p:nvPicPr>
          <p:cNvPr id="7" name="Obrázok 6" descr="Obrázok, na ktorom je trávnik, vonkajšie, strom, osoba&#10;&#10;Popis vygenerovaný s veľmi vysokou spoľahlivosťou">
            <a:extLst>
              <a:ext uri="{FF2B5EF4-FFF2-40B4-BE49-F238E27FC236}">
                <a16:creationId xmlns:a16="http://schemas.microsoft.com/office/drawing/2014/main" id="{8DBEFAC8-F8E7-4339-895B-C1252BE277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394" y="1572322"/>
            <a:ext cx="3308273" cy="2481205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188ADEE7-1C9C-47C3-B407-F28C460B4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00" y="4253595"/>
            <a:ext cx="4435670" cy="2481203"/>
          </a:xfrm>
          <a:prstGeom prst="rect">
            <a:avLst/>
          </a:prstGeom>
        </p:spPr>
      </p:pic>
      <p:pic>
        <p:nvPicPr>
          <p:cNvPr id="9" name="Picture 2" descr="C:\Users\SF\Documents\Lydia\ZAMESTNANIE\EQUITY\FOTO\Prifuk2010\P1040767.JPG">
            <a:extLst>
              <a:ext uri="{FF2B5EF4-FFF2-40B4-BE49-F238E27FC236}">
                <a16:creationId xmlns:a16="http://schemas.microsoft.com/office/drawing/2014/main" id="{BD0B8A19-1E31-4C6F-B49A-D44D0C0DD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7428" y="4253595"/>
            <a:ext cx="3308273" cy="2481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6603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A0138-02FB-4FA1-9962-AB3BF13D5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320039"/>
            <a:ext cx="10830733" cy="2378555"/>
          </a:xfrm>
        </p:spPr>
        <p:txBody>
          <a:bodyPr>
            <a:normAutofit fontScale="90000"/>
          </a:bodyPr>
          <a:lstStyle/>
          <a:p>
            <a:r>
              <a:rPr lang="sk-SK" sz="4400" b="1" u="sng" dirty="0">
                <a:latin typeface="Berlin Sans FB Demi" panose="020E0802020502020306" pitchFamily="34" charset="0"/>
              </a:rPr>
              <a:t>Napríklad</a:t>
            </a:r>
            <a:r>
              <a:rPr lang="sk-SK" sz="4400" b="1" dirty="0">
                <a:latin typeface="Berlin Sans FB Demi" panose="020E0802020502020306" pitchFamily="34" charset="0"/>
              </a:rPr>
              <a:t> pravidlá generačnej chudoby sú:</a:t>
            </a:r>
            <a:br>
              <a:rPr lang="sk-SK" sz="4400" b="1" dirty="0">
                <a:latin typeface="Berlin Sans FB Demi" panose="020E0802020502020306" pitchFamily="34" charset="0"/>
              </a:rPr>
            </a:br>
            <a:br>
              <a:rPr lang="sk-SK" b="1" dirty="0">
                <a:latin typeface="Berlin Sans FB Demi" panose="020E0802020502020306" pitchFamily="34" charset="0"/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ABEA8A-0975-4981-B6AF-D9E042A223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95" y="2560320"/>
            <a:ext cx="11247343" cy="397764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6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reagovanie na </a:t>
            </a:r>
            <a:r>
              <a:rPr lang="sk-SK" sz="36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výčitky smiechom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6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častá </a:t>
            </a:r>
            <a:r>
              <a:rPr lang="sk-SK" sz="36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strata dokladov </a:t>
            </a:r>
            <a:endParaRPr lang="sk-SK" sz="3600" b="1" dirty="0">
              <a:solidFill>
                <a:schemeClr val="tx1"/>
              </a:solidFill>
              <a:latin typeface="Berlin Sans FB Demi" panose="020E0802020502020306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k-SK" sz="3200" b="1" dirty="0">
              <a:solidFill>
                <a:schemeClr val="tx1"/>
              </a:solidFill>
              <a:latin typeface="Berlin Sans FB Demi" panose="020E0802020502020306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Pokiaľ sa deti správajú tak, ako sú zvyknuté, vyhodnotí to učiteľ ako </a:t>
            </a:r>
            <a:r>
              <a:rPr lang="sk-SK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drzé</a:t>
            </a:r>
            <a:r>
              <a:rPr lang="sk-SK" sz="3200" b="1" dirty="0">
                <a:latin typeface="Berlin Sans FB Demi" panose="020E0802020502020306" pitchFamily="34" charset="0"/>
              </a:rPr>
              <a:t> </a:t>
            </a:r>
            <a:r>
              <a:rPr 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a </a:t>
            </a:r>
            <a:r>
              <a:rPr lang="sk-SK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neslušné správanie</a:t>
            </a:r>
            <a:r>
              <a:rPr 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, pričom žiak ani nechápe, čo sa na jeho správaní učiteľovi nepáči.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sk-SK" altLang="sk-SK" sz="3100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075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A0138-02FB-4FA1-9962-AB3BF13D5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320039"/>
            <a:ext cx="10830733" cy="2378555"/>
          </a:xfrm>
        </p:spPr>
        <p:txBody>
          <a:bodyPr>
            <a:normAutofit fontScale="90000"/>
          </a:bodyPr>
          <a:lstStyle/>
          <a:p>
            <a:r>
              <a:rPr lang="sk-SK" sz="4400" b="1" u="sng" dirty="0">
                <a:latin typeface="Berlin Sans FB Demi" panose="020E0802020502020306" pitchFamily="34" charset="0"/>
              </a:rPr>
              <a:t>Napríklad</a:t>
            </a:r>
            <a:r>
              <a:rPr lang="sk-SK" sz="4400" b="1" dirty="0">
                <a:latin typeface="Berlin Sans FB Demi" panose="020E0802020502020306" pitchFamily="34" charset="0"/>
              </a:rPr>
              <a:t> v dôsledku generačnej chudoby:</a:t>
            </a:r>
            <a:br>
              <a:rPr lang="sk-SK" sz="4400" b="1" dirty="0">
                <a:latin typeface="Berlin Sans FB Demi" panose="020E0802020502020306" pitchFamily="34" charset="0"/>
              </a:rPr>
            </a:br>
            <a:br>
              <a:rPr lang="sk-SK" sz="4400" b="1" dirty="0">
                <a:latin typeface="Berlin Sans FB Demi" panose="020E0802020502020306" pitchFamily="34" charset="0"/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ABEA8A-0975-4981-B6AF-D9E042A223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95" y="2419815"/>
            <a:ext cx="11247343" cy="433782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1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j</a:t>
            </a:r>
            <a:r>
              <a:rPr lang="sk-SK" sz="38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e </a:t>
            </a:r>
            <a:r>
              <a:rPr lang="sk-SK" sz="38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slovná zásoba </a:t>
            </a:r>
            <a:r>
              <a:rPr lang="sk-SK" sz="38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niekoľkonásobne menšia,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8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spôsob vyjadrovania </a:t>
            </a:r>
            <a:r>
              <a:rPr lang="sk-SK" sz="38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je jednoduchý s odlišnou logikou rozprávania príbehu,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8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nie je rozvinuté </a:t>
            </a:r>
            <a:r>
              <a:rPr lang="sk-SK" sz="38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abstraktné myslenie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8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nie je </a:t>
            </a:r>
            <a:r>
              <a:rPr lang="sk-SK" sz="38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schopnosť analyzovať </a:t>
            </a:r>
            <a:r>
              <a:rPr lang="sk-SK" sz="38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a </a:t>
            </a:r>
            <a:r>
              <a:rPr lang="sk-SK" sz="38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rozlíšiť dôležité </a:t>
            </a:r>
            <a:r>
              <a:rPr lang="sk-SK" sz="38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veci od menej dôležitých,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8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nie je </a:t>
            </a:r>
            <a:r>
              <a:rPr lang="sk-SK" sz="38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vytrvalosť </a:t>
            </a:r>
            <a:r>
              <a:rPr lang="sk-SK" sz="38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a </a:t>
            </a:r>
            <a:r>
              <a:rPr lang="sk-SK" sz="38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sebadisciplína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sk-SK" altLang="sk-SK" sz="35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Toto všetko </a:t>
            </a:r>
            <a:r>
              <a:rPr lang="sk-SK" altLang="sk-SK" sz="3500" b="1" u="sng" dirty="0">
                <a:solidFill>
                  <a:schemeClr val="tx1"/>
                </a:solidFill>
                <a:latin typeface="Berlin Sans FB Demi" panose="020E0802020502020306" pitchFamily="34" charset="0"/>
              </a:rPr>
              <a:t>negatívne</a:t>
            </a:r>
            <a:r>
              <a:rPr lang="sk-SK" altLang="sk-SK" sz="35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 ovplyvňuje </a:t>
            </a:r>
            <a:r>
              <a:rPr lang="sk-SK" altLang="sk-SK" sz="3500" b="1" u="sng" dirty="0">
                <a:solidFill>
                  <a:schemeClr val="tx1"/>
                </a:solidFill>
                <a:latin typeface="Berlin Sans FB Demi" panose="020E0802020502020306" pitchFamily="34" charset="0"/>
              </a:rPr>
              <a:t>schopnosť učiť sa</a:t>
            </a:r>
            <a:r>
              <a:rPr lang="sk-SK" altLang="sk-SK" sz="35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38386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A0138-02FB-4FA1-9962-AB3BF13D5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320039"/>
            <a:ext cx="10830733" cy="2378555"/>
          </a:xfrm>
        </p:spPr>
        <p:txBody>
          <a:bodyPr>
            <a:normAutofit/>
          </a:bodyPr>
          <a:lstStyle/>
          <a:p>
            <a:r>
              <a:rPr lang="sk-SK" sz="4400" b="1" dirty="0">
                <a:latin typeface="Berlin Sans FB Demi" panose="020E0802020502020306" pitchFamily="34" charset="0"/>
              </a:rPr>
              <a:t>Čo je nevyhnutné v škole:</a:t>
            </a:r>
            <a:br>
              <a:rPr lang="sk-SK" sz="4400" b="1" dirty="0">
                <a:latin typeface="Berlin Sans FB Demi" panose="020E0802020502020306" pitchFamily="34" charset="0"/>
              </a:rPr>
            </a:br>
            <a:br>
              <a:rPr lang="sk-SK" sz="4400" b="1" dirty="0">
                <a:latin typeface="Berlin Sans FB Demi" panose="020E0802020502020306" pitchFamily="34" charset="0"/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ABEA8A-0975-4981-B6AF-D9E042A223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94" y="2560320"/>
            <a:ext cx="11432547" cy="3977640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Najskôr </a:t>
            </a:r>
            <a:r>
              <a:rPr lang="sk-SK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rozvíjať deficitné funkcie </a:t>
            </a:r>
            <a:r>
              <a:rPr 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(čo nie je ani ľahké ani rýchle) 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Zvoliť </a:t>
            </a:r>
            <a:r>
              <a:rPr lang="sk-SK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správnu metodiku výuky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Inak sa </a:t>
            </a:r>
            <a:r>
              <a:rPr lang="sk-SK" sz="3200" b="1" u="sng" dirty="0">
                <a:solidFill>
                  <a:schemeClr val="tx1"/>
                </a:solidFill>
                <a:latin typeface="Berlin Sans FB Demi" panose="020E0802020502020306" pitchFamily="34" charset="0"/>
              </a:rPr>
              <a:t>dobrý študijný výsledok nedostaví </a:t>
            </a:r>
            <a:r>
              <a:rPr 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napriek snahe učiteľa (vyučujúceho štandardným spôsobom) aj napriek snahe žiaka, ktorý robí, čo môže, je to však nad jeho sily.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k-SK" altLang="sk-SK" sz="3100" b="1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87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8AB3D6-0429-4DBB-941B-BE260E4F3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5"/>
            <a:ext cx="11328285" cy="3831713"/>
          </a:xfrm>
        </p:spPr>
        <p:txBody>
          <a:bodyPr>
            <a:normAutofit/>
          </a:bodyPr>
          <a:lstStyle/>
          <a:p>
            <a:r>
              <a:rPr lang="sk-SK" sz="54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Kompetencia štátu, školy, učiteľa</a:t>
            </a:r>
            <a:endParaRPr lang="sk-SK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476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A0138-02FB-4FA1-9962-AB3BF13D5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320039"/>
            <a:ext cx="10830733" cy="2378555"/>
          </a:xfrm>
        </p:spPr>
        <p:txBody>
          <a:bodyPr>
            <a:normAutofit/>
          </a:bodyPr>
          <a:lstStyle/>
          <a:p>
            <a:r>
              <a:rPr lang="sk-SK" sz="4400" b="1" dirty="0">
                <a:latin typeface="Berlin Sans FB Demi" panose="020E0802020502020306" pitchFamily="34" charset="0"/>
              </a:rPr>
              <a:t>Kompetencia štátu</a:t>
            </a:r>
            <a:br>
              <a:rPr lang="sk-SK" sz="4400" b="1" dirty="0">
                <a:latin typeface="Berlin Sans FB Demi" panose="020E0802020502020306" pitchFamily="34" charset="0"/>
              </a:rPr>
            </a:br>
            <a:br>
              <a:rPr lang="sk-SK" sz="4400" b="1" dirty="0">
                <a:latin typeface="Berlin Sans FB Demi" panose="020E0802020502020306" pitchFamily="34" charset="0"/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ABEA8A-0975-4981-B6AF-D9E042A223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94" y="2560319"/>
            <a:ext cx="11432547" cy="4163865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Neriešiť problematiku generačnej chudoby metódou </a:t>
            </a:r>
            <a:r>
              <a:rPr lang="sk-SK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pokus - omyl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Zabezpečiť </a:t>
            </a:r>
            <a:r>
              <a:rPr lang="sk-SK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výskum generačnej chudoby </a:t>
            </a:r>
            <a:r>
              <a:rPr lang="sk-SK" sz="3200" b="1" u="sng" dirty="0">
                <a:solidFill>
                  <a:schemeClr val="tx1"/>
                </a:solidFill>
                <a:latin typeface="Berlin Sans FB Demi" panose="020E0802020502020306" pitchFamily="34" charset="0"/>
              </a:rPr>
              <a:t>multidisciplinárnymi tímami</a:t>
            </a:r>
            <a:r>
              <a:rPr 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 (biológovia, lekári, ekonómovia, psychológovia, umelci, pedagógovia, manažéri, ekológovia, sociológovia...) </a:t>
            </a:r>
            <a:endParaRPr lang="sk-SK" sz="3200" b="1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31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Financovanie - národný projekt zo štrukturálnych fondov, APVV, KEGA, VEGA</a:t>
            </a:r>
          </a:p>
        </p:txBody>
      </p:sp>
    </p:spTree>
    <p:extLst>
      <p:ext uri="{BB962C8B-B14F-4D97-AF65-F5344CB8AC3E}">
        <p14:creationId xmlns:p14="http://schemas.microsoft.com/office/powerpoint/2010/main" val="1989170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A0138-02FB-4FA1-9962-AB3BF13D5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320039"/>
            <a:ext cx="10830733" cy="2378555"/>
          </a:xfrm>
        </p:spPr>
        <p:txBody>
          <a:bodyPr>
            <a:normAutofit/>
          </a:bodyPr>
          <a:lstStyle/>
          <a:p>
            <a:r>
              <a:rPr lang="sk-SK" sz="4400" b="1" dirty="0">
                <a:latin typeface="Berlin Sans FB Demi" panose="020E0802020502020306" pitchFamily="34" charset="0"/>
              </a:rPr>
              <a:t>Kompetencia štátu</a:t>
            </a:r>
            <a:br>
              <a:rPr lang="sk-SK" sz="4400" b="1" dirty="0">
                <a:latin typeface="Berlin Sans FB Demi" panose="020E0802020502020306" pitchFamily="34" charset="0"/>
              </a:rPr>
            </a:br>
            <a:br>
              <a:rPr lang="sk-SK" sz="4400" b="1" dirty="0">
                <a:latin typeface="Berlin Sans FB Demi" panose="020E0802020502020306" pitchFamily="34" charset="0"/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ABEA8A-0975-4981-B6AF-D9E042A223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94" y="2319455"/>
            <a:ext cx="11432547" cy="443818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Uznať, že deti vyrastajúce v generačnej chudobe majú </a:t>
            </a:r>
            <a:r>
              <a:rPr lang="sk-SK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špecifické potreby </a:t>
            </a:r>
            <a:r>
              <a:rPr 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(</a:t>
            </a:r>
            <a:r>
              <a:rPr lang="sk-SK" sz="3200" b="1" u="sng" dirty="0">
                <a:solidFill>
                  <a:schemeClr val="tx1"/>
                </a:solidFill>
                <a:latin typeface="Berlin Sans FB Demi" panose="020E0802020502020306" pitchFamily="34" charset="0"/>
              </a:rPr>
              <a:t>nielen ekonomické!)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Stanoviť </a:t>
            </a:r>
            <a:r>
              <a:rPr lang="sk-SK" sz="3200" b="1" u="sng" dirty="0">
                <a:solidFill>
                  <a:schemeClr val="tx1"/>
                </a:solidFill>
                <a:latin typeface="Berlin Sans FB Demi" panose="020E0802020502020306" pitchFamily="34" charset="0"/>
              </a:rPr>
              <a:t>špecifické</a:t>
            </a:r>
            <a:r>
              <a:rPr 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sk-SK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indikátory pre meranie úspešnosti </a:t>
            </a:r>
            <a:r>
              <a:rPr 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na školách so žiakmi z GCH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Zabezpečiť prípravu </a:t>
            </a:r>
            <a:r>
              <a:rPr lang="sk-SK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špecializovaných pedagógov na oblasť GCH </a:t>
            </a:r>
            <a:r>
              <a:rPr 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(odborníci na rozvoj abstraktného myslenia, rozvoj vyjadrovania, kognitívnych vlastností...) na univerzitách</a:t>
            </a:r>
          </a:p>
        </p:txBody>
      </p:sp>
    </p:spTree>
    <p:extLst>
      <p:ext uri="{BB962C8B-B14F-4D97-AF65-F5344CB8AC3E}">
        <p14:creationId xmlns:p14="http://schemas.microsoft.com/office/powerpoint/2010/main" val="842659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A0138-02FB-4FA1-9962-AB3BF13D5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320039"/>
            <a:ext cx="10830733" cy="2378555"/>
          </a:xfrm>
        </p:spPr>
        <p:txBody>
          <a:bodyPr>
            <a:normAutofit/>
          </a:bodyPr>
          <a:lstStyle/>
          <a:p>
            <a:r>
              <a:rPr lang="sk-SK" sz="4400" b="1" dirty="0">
                <a:latin typeface="Berlin Sans FB Demi" panose="020E0802020502020306" pitchFamily="34" charset="0"/>
              </a:rPr>
              <a:t>Kompetencia štátu</a:t>
            </a:r>
            <a:br>
              <a:rPr lang="sk-SK" sz="4400" b="1" dirty="0">
                <a:latin typeface="Berlin Sans FB Demi" panose="020E0802020502020306" pitchFamily="34" charset="0"/>
              </a:rPr>
            </a:br>
            <a:br>
              <a:rPr lang="sk-SK" sz="4400" b="1" dirty="0">
                <a:latin typeface="Berlin Sans FB Demi" panose="020E0802020502020306" pitchFamily="34" charset="0"/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ABEA8A-0975-4981-B6AF-D9E042A223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94" y="2560320"/>
            <a:ext cx="11432547" cy="420847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Zabezpečiť, aby univerzity vložili vzdelávanie o GCH do </a:t>
            </a:r>
            <a:r>
              <a:rPr lang="sk-SK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prípravy všetkých budúcich učiteľov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Zabezpečiť </a:t>
            </a:r>
            <a:r>
              <a:rPr lang="sk-SK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do-vzdelanie o GCH pre učiteľov </a:t>
            </a:r>
            <a:r>
              <a:rPr 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na relevantných školách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Zabezpečiť, aby mali </a:t>
            </a:r>
            <a:r>
              <a:rPr lang="sk-SK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školy s určitým % žiakov z GCH </a:t>
            </a:r>
            <a:r>
              <a:rPr 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povinne špecializovaného pedagóga na GCH</a:t>
            </a:r>
          </a:p>
        </p:txBody>
      </p:sp>
    </p:spTree>
    <p:extLst>
      <p:ext uri="{BB962C8B-B14F-4D97-AF65-F5344CB8AC3E}">
        <p14:creationId xmlns:p14="http://schemas.microsoft.com/office/powerpoint/2010/main" val="77440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A0138-02FB-4FA1-9962-AB3BF13D5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320039"/>
            <a:ext cx="10830733" cy="2378555"/>
          </a:xfrm>
        </p:spPr>
        <p:txBody>
          <a:bodyPr>
            <a:normAutofit/>
          </a:bodyPr>
          <a:lstStyle/>
          <a:p>
            <a:r>
              <a:rPr lang="sk-SK" sz="4400" b="1" dirty="0">
                <a:latin typeface="Berlin Sans FB Demi" panose="020E0802020502020306" pitchFamily="34" charset="0"/>
              </a:rPr>
              <a:t>Kompetencia štátu</a:t>
            </a:r>
            <a:br>
              <a:rPr lang="sk-SK" sz="4400" b="1" dirty="0">
                <a:latin typeface="Berlin Sans FB Demi" panose="020E0802020502020306" pitchFamily="34" charset="0"/>
              </a:rPr>
            </a:br>
            <a:br>
              <a:rPr lang="sk-SK" sz="4400" b="1" dirty="0">
                <a:latin typeface="Berlin Sans FB Demi" panose="020E0802020502020306" pitchFamily="34" charset="0"/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ABEA8A-0975-4981-B6AF-D9E042A223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94" y="2560320"/>
            <a:ext cx="11432547" cy="397764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Vytvoriť podmienky na pilotné odskúšanie a následné zavedenie </a:t>
            </a:r>
            <a:r>
              <a:rPr lang="sk-SK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inovatívnych metód na rozvoj </a:t>
            </a:r>
            <a:r>
              <a:rPr lang="sk-SK" sz="3200" b="1" u="sng" dirty="0">
                <a:solidFill>
                  <a:srgbClr val="FF0000"/>
                </a:solidFill>
                <a:latin typeface="Berlin Sans FB Demi" panose="020E0802020502020306" pitchFamily="34" charset="0"/>
              </a:rPr>
              <a:t>kognitívnych funkcií</a:t>
            </a:r>
            <a:r>
              <a:rPr lang="sk-SK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r>
              <a:rPr 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(FIE, </a:t>
            </a:r>
            <a:r>
              <a:rPr lang="sk-SK" sz="3200" b="1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superrar</a:t>
            </a:r>
            <a:r>
              <a:rPr 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...)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Zabezpečiť dodržiavanie </a:t>
            </a:r>
            <a:r>
              <a:rPr lang="sk-SK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antidiskriminačného zákona </a:t>
            </a:r>
            <a:r>
              <a:rPr 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zo strany školskej inšpekcie, psychologických poradní, škôl</a:t>
            </a:r>
          </a:p>
        </p:txBody>
      </p:sp>
    </p:spTree>
    <p:extLst>
      <p:ext uri="{BB962C8B-B14F-4D97-AF65-F5344CB8AC3E}">
        <p14:creationId xmlns:p14="http://schemas.microsoft.com/office/powerpoint/2010/main" val="3473282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A0138-02FB-4FA1-9962-AB3BF13D5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320039"/>
            <a:ext cx="10830733" cy="2378555"/>
          </a:xfrm>
        </p:spPr>
        <p:txBody>
          <a:bodyPr>
            <a:normAutofit fontScale="90000"/>
          </a:bodyPr>
          <a:lstStyle/>
          <a:p>
            <a:r>
              <a:rPr lang="sk-SK" sz="4400" b="1" dirty="0">
                <a:latin typeface="Berlin Sans FB Demi" panose="020E0802020502020306" pitchFamily="34" charset="0"/>
              </a:rPr>
              <a:t>Antidiskriminačný zákon</a:t>
            </a:r>
            <a:r>
              <a:rPr lang="sk-SK" sz="44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sk-SK" sz="4400" b="1" dirty="0">
                <a:latin typeface="Berlin Sans FB Demi" panose="020E0802020502020306" pitchFamily="34" charset="0"/>
              </a:rPr>
              <a:t>č. 365/2004 Z. z. (hlavne  v § 7 a § 8)</a:t>
            </a:r>
            <a:br>
              <a:rPr lang="sk-SK" sz="4400" b="1" dirty="0">
                <a:latin typeface="Berlin Sans FB Demi" panose="020E0802020502020306" pitchFamily="34" charset="0"/>
              </a:rPr>
            </a:br>
            <a:br>
              <a:rPr lang="sk-SK" sz="4400" b="1" dirty="0">
                <a:latin typeface="Berlin Sans FB Demi" panose="020E0802020502020306" pitchFamily="34" charset="0"/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ABEA8A-0975-4981-B6AF-D9E042A223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94" y="2460396"/>
            <a:ext cx="11432547" cy="40775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2800" b="1" u="sng" dirty="0">
                <a:solidFill>
                  <a:schemeClr val="tx1"/>
                </a:solidFill>
                <a:latin typeface="Berlin Sans FB Demi" panose="020E0802020502020306" pitchFamily="34" charset="0"/>
              </a:rPr>
              <a:t>Priama diskriminácia </a:t>
            </a:r>
            <a:r>
              <a:rPr lang="sk-SK" sz="28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je konanie alebo nekonanie, pri ktorom sa s osobou zaobchádza menej priaznivo, ako by sa mohlo zaobchádzať s inou osobou v porovnateľnej situácii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2800" b="1" u="sng" dirty="0">
                <a:solidFill>
                  <a:schemeClr val="tx1"/>
                </a:solidFill>
                <a:latin typeface="Berlin Sans FB Demi" panose="020E0802020502020306" pitchFamily="34" charset="0"/>
              </a:rPr>
              <a:t>Nepriama diskriminácia </a:t>
            </a:r>
            <a:r>
              <a:rPr lang="sk-SK" sz="28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je </a:t>
            </a:r>
            <a:r>
              <a:rPr lang="sk-SK" sz="28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navonok neutrálny predpis</a:t>
            </a:r>
            <a:r>
              <a:rPr lang="sk-SK" sz="28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, rozhodnutie, pokyn alebo prax, ktoré znevýhodňujú alebo by mohli znevýhodňovať osobu v porovnaní s inou osobou.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28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Na zabezpečenie rovnosti príležitostí v praxi a dodržiavania zásady rovnakého zaobchádzania možno prijať </a:t>
            </a:r>
            <a:r>
              <a:rPr lang="sk-SK" sz="2800" b="1" u="sng" dirty="0">
                <a:solidFill>
                  <a:schemeClr val="tx1"/>
                </a:solidFill>
                <a:latin typeface="Berlin Sans FB Demi" panose="020E0802020502020306" pitchFamily="34" charset="0"/>
              </a:rPr>
              <a:t>osobitné vyrovnávacie opatrenia.</a:t>
            </a:r>
          </a:p>
        </p:txBody>
      </p:sp>
    </p:spTree>
    <p:extLst>
      <p:ext uri="{BB962C8B-B14F-4D97-AF65-F5344CB8AC3E}">
        <p14:creationId xmlns:p14="http://schemas.microsoft.com/office/powerpoint/2010/main" val="637005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A0138-02FB-4FA1-9962-AB3BF13D5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320039"/>
            <a:ext cx="10830733" cy="2378555"/>
          </a:xfrm>
        </p:spPr>
        <p:txBody>
          <a:bodyPr>
            <a:normAutofit fontScale="90000"/>
          </a:bodyPr>
          <a:lstStyle/>
          <a:p>
            <a:r>
              <a:rPr lang="sk-SK" sz="4400" b="1" dirty="0">
                <a:latin typeface="Berlin Sans FB Demi" panose="020E0802020502020306" pitchFamily="34" charset="0"/>
              </a:rPr>
              <a:t>Antidiskriminačný zákon</a:t>
            </a:r>
            <a:r>
              <a:rPr lang="sk-SK" sz="44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sk-SK" sz="4400" b="1" dirty="0">
                <a:latin typeface="Berlin Sans FB Demi" panose="020E0802020502020306" pitchFamily="34" charset="0"/>
              </a:rPr>
              <a:t>č. 365/2004 Z. z. (hlavne  v § 7 a § 8)</a:t>
            </a:r>
            <a:br>
              <a:rPr lang="sk-SK" sz="4400" b="1" dirty="0">
                <a:latin typeface="Berlin Sans FB Demi" panose="020E0802020502020306" pitchFamily="34" charset="0"/>
              </a:rPr>
            </a:br>
            <a:br>
              <a:rPr lang="sk-SK" sz="4400" b="1" dirty="0">
                <a:latin typeface="Berlin Sans FB Demi" panose="020E0802020502020306" pitchFamily="34" charset="0"/>
              </a:rPr>
            </a:br>
            <a:endParaRPr lang="sk-SK" dirty="0"/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5010B70D-BDD6-4E22-BB21-43B54DB14B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0501" y="2040555"/>
            <a:ext cx="10830733" cy="4683629"/>
          </a:xfrm>
        </p:spPr>
        <p:txBody>
          <a:bodyPr>
            <a:normAutofit lnSpcReduction="10000"/>
          </a:bodyPr>
          <a:lstStyle/>
          <a:p>
            <a:r>
              <a:rPr lang="sk-SK" i="1" dirty="0"/>
              <a:t> </a:t>
            </a:r>
            <a:endParaRPr lang="sk-SK" dirty="0"/>
          </a:p>
          <a:p>
            <a:endParaRPr lang="sk-SK" i="1" dirty="0"/>
          </a:p>
          <a:p>
            <a:endParaRPr lang="sk-SK" i="1" dirty="0"/>
          </a:p>
          <a:p>
            <a:endParaRPr lang="sk-SK" i="1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sk-SK" i="1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sk-SK" b="1" i="1" dirty="0">
              <a:solidFill>
                <a:schemeClr val="tx1"/>
              </a:solidFill>
              <a:latin typeface="Abadi" panose="020B0604020104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b="1" i="1" dirty="0">
                <a:solidFill>
                  <a:schemeClr val="tx1"/>
                </a:solidFill>
                <a:latin typeface="Abadi" panose="020B0604020104020204" pitchFamily="34" charset="0"/>
              </a:rPr>
              <a:t>Učiteľ hovorí: „Aby bol výber spravodlivý, bude mať každý z Vás </a:t>
            </a:r>
            <a:r>
              <a:rPr lang="sk-SK" b="1" i="1" u="sng" dirty="0">
                <a:solidFill>
                  <a:schemeClr val="tx1"/>
                </a:solidFill>
                <a:latin typeface="Abadi" panose="020B0604020104020204" pitchFamily="34" charset="0"/>
              </a:rPr>
              <a:t>rovnakú</a:t>
            </a:r>
            <a:r>
              <a:rPr lang="sk-SK" b="1" i="1" dirty="0">
                <a:solidFill>
                  <a:schemeClr val="tx1"/>
                </a:solidFill>
                <a:latin typeface="Abadi" panose="020B0604020104020204" pitchFamily="34" charset="0"/>
              </a:rPr>
              <a:t> úlohu. Vyšplhajte sa na strom!“</a:t>
            </a:r>
            <a:endParaRPr lang="sk-SK" b="1" dirty="0">
              <a:solidFill>
                <a:schemeClr val="tx1"/>
              </a:solidFill>
              <a:latin typeface="Abadi" panose="020B0604020104020204" pitchFamily="34" charset="0"/>
            </a:endParaRPr>
          </a:p>
          <a:p>
            <a:endParaRPr lang="sk-SK" dirty="0"/>
          </a:p>
        </p:txBody>
      </p:sp>
      <p:pic>
        <p:nvPicPr>
          <p:cNvPr id="1029" name="Obrázok 28" descr="Price">
            <a:extLst>
              <a:ext uri="{FF2B5EF4-FFF2-40B4-BE49-F238E27FC236}">
                <a16:creationId xmlns:a16="http://schemas.microsoft.com/office/drawing/2014/main" id="{82F61D71-D2C9-4C4F-A182-ABEF92D56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022" y="1717239"/>
            <a:ext cx="6259140" cy="403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43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A0138-02FB-4FA1-9962-AB3BF13D5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5" y="395926"/>
            <a:ext cx="10830733" cy="1423448"/>
          </a:xfrm>
        </p:spPr>
        <p:txBody>
          <a:bodyPr>
            <a:normAutofit/>
          </a:bodyPr>
          <a:lstStyle/>
          <a:p>
            <a:r>
              <a:rPr lang="sk-SK" sz="4400" b="1" dirty="0">
                <a:latin typeface="Berlin Sans FB Demi" panose="020E0802020502020306" pitchFamily="34" charset="0"/>
              </a:rPr>
              <a:t>Niečo ma však hnevalo a skľučovalo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ABEA8A-0975-4981-B6AF-D9E042A223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95" y="2560320"/>
            <a:ext cx="11247343" cy="3977640"/>
          </a:xfrm>
        </p:spPr>
        <p:txBody>
          <a:bodyPr>
            <a:normAutofit/>
          </a:bodyPr>
          <a:lstStyle/>
          <a:p>
            <a:r>
              <a:rPr lang="sk-SK" alt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Poznanie, že hoci na aktivitách v prospech</a:t>
            </a:r>
            <a:r>
              <a:rPr lang="en-US" alt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 a s</a:t>
            </a:r>
            <a:r>
              <a:rPr lang="sk-SK" alt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 MRK vynaložím obrovský čas a námahu, </a:t>
            </a:r>
            <a:r>
              <a:rPr lang="sk-SK" altLang="sk-SK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výsledok je malý </a:t>
            </a:r>
            <a:r>
              <a:rPr lang="sk-SK" alt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oproti tomu, čo </a:t>
            </a:r>
            <a:r>
              <a:rPr lang="sk-SK" altLang="sk-SK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by som očakávala </a:t>
            </a:r>
          </a:p>
          <a:p>
            <a:pPr algn="ctr"/>
            <a:r>
              <a:rPr lang="sk-SK" altLang="sk-SK" sz="4000" b="1" u="sng" dirty="0">
                <a:solidFill>
                  <a:schemeClr val="tx1"/>
                </a:solidFill>
                <a:latin typeface="Berlin Sans FB Demi" panose="020E0802020502020306" pitchFamily="34" charset="0"/>
              </a:rPr>
              <a:t>SOM NEMOŽNÁ!!!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k-SK" altLang="sk-SK" sz="3200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213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A0138-02FB-4FA1-9962-AB3BF13D5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320039"/>
            <a:ext cx="10830733" cy="2378555"/>
          </a:xfrm>
        </p:spPr>
        <p:txBody>
          <a:bodyPr>
            <a:normAutofit/>
          </a:bodyPr>
          <a:lstStyle/>
          <a:p>
            <a:r>
              <a:rPr lang="sk-SK" sz="4400" b="1" dirty="0">
                <a:latin typeface="Berlin Sans FB Demi" panose="020E0802020502020306" pitchFamily="34" charset="0"/>
              </a:rPr>
              <a:t>Kompetencia školy a učiteľa</a:t>
            </a:r>
            <a:br>
              <a:rPr lang="sk-SK" sz="4400" b="1" dirty="0">
                <a:latin typeface="Berlin Sans FB Demi" panose="020E0802020502020306" pitchFamily="34" charset="0"/>
              </a:rPr>
            </a:br>
            <a:br>
              <a:rPr lang="sk-SK" sz="4400" b="1" dirty="0">
                <a:latin typeface="Berlin Sans FB Demi" panose="020E0802020502020306" pitchFamily="34" charset="0"/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ABEA8A-0975-4981-B6AF-D9E042A223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6117" y="2560319"/>
            <a:ext cx="12035883" cy="421962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Prestať bedákať 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Spoznať prostredie, odkiaľ žiaci pochádzajú!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Pochopiť zákonitosti generačnej chudoby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Zvoliť správnu </a:t>
            </a:r>
            <a:r>
              <a:rPr lang="sk-SK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metodiku výuky a výchovy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Definovať si </a:t>
            </a:r>
            <a:r>
              <a:rPr lang="sk-SK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primerané</a:t>
            </a:r>
            <a:r>
              <a:rPr 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 ciele a indikátory 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k-SK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Tešiť sa aj z malých úspechov a byť na </a:t>
            </a:r>
            <a:r>
              <a:rPr lang="sk-SK" sz="3200" b="1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ne</a:t>
            </a:r>
            <a:r>
              <a:rPr lang="sk-SK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 hrdý </a:t>
            </a:r>
            <a:r>
              <a:rPr lang="sk-SK" sz="26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(nezabudnúť na 10% </a:t>
            </a:r>
            <a:r>
              <a:rPr lang="sk-SK" sz="2600" b="1" dirty="0">
                <a:solidFill>
                  <a:schemeClr val="tx1"/>
                </a:solidFill>
                <a:latin typeface="Berlin Sans FB Demi" panose="020E0802020502020306" pitchFamily="34" charset="0"/>
                <a:sym typeface="Wingdings" panose="05000000000000000000" pitchFamily="2" charset="2"/>
              </a:rPr>
              <a:t>)</a:t>
            </a:r>
            <a:endParaRPr lang="sk-SK" sz="2600" b="1" dirty="0">
              <a:solidFill>
                <a:schemeClr val="tx1"/>
              </a:solidFill>
              <a:latin typeface="Berlin Sans FB Demi" panose="020E0802020502020306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k-SK" altLang="sk-SK" sz="3100" b="1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59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A0138-02FB-4FA1-9962-AB3BF13D5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320039"/>
            <a:ext cx="10830733" cy="2378555"/>
          </a:xfrm>
        </p:spPr>
        <p:txBody>
          <a:bodyPr>
            <a:normAutofit/>
          </a:bodyPr>
          <a:lstStyle/>
          <a:p>
            <a:r>
              <a:rPr lang="sk-SK" sz="4400" b="1" dirty="0">
                <a:latin typeface="Berlin Sans FB Demi" panose="020E0802020502020306" pitchFamily="34" charset="0"/>
              </a:rPr>
              <a:t>Budúcnosť</a:t>
            </a:r>
            <a:br>
              <a:rPr lang="sk-SK" sz="4400" b="1" dirty="0">
                <a:latin typeface="Berlin Sans FB Demi" panose="020E0802020502020306" pitchFamily="34" charset="0"/>
              </a:rPr>
            </a:br>
            <a:br>
              <a:rPr lang="sk-SK" sz="4400" b="1" dirty="0">
                <a:latin typeface="Berlin Sans FB Demi" panose="020E0802020502020306" pitchFamily="34" charset="0"/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ABEA8A-0975-4981-B6AF-D9E042A223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94" y="2560320"/>
            <a:ext cx="11432547" cy="397764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0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Návrat nerómskych detí do „rómskych“ škôl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k-SK" altLang="sk-SK" sz="4000" b="1" dirty="0">
              <a:solidFill>
                <a:schemeClr val="tx1"/>
              </a:solidFill>
              <a:latin typeface="Berlin Sans FB Demi" panose="020E0802020502020306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0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- poďme o </a:t>
            </a:r>
            <a:r>
              <a:rPr lang="sk-SK" altLang="sk-SK" sz="4000" b="1">
                <a:solidFill>
                  <a:schemeClr val="tx1"/>
                </a:solidFill>
                <a:latin typeface="Berlin Sans FB Demi" panose="020E0802020502020306" pitchFamily="34" charset="0"/>
              </a:rPr>
              <a:t>tom diskutovať...</a:t>
            </a:r>
            <a:endParaRPr lang="sk-SK" altLang="sk-SK" sz="4000" b="1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811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8AB3D6-0429-4DBB-941B-BE260E4F3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5"/>
            <a:ext cx="11328285" cy="3831713"/>
          </a:xfrm>
        </p:spPr>
        <p:txBody>
          <a:bodyPr>
            <a:normAutofit/>
          </a:bodyPr>
          <a:lstStyle/>
          <a:p>
            <a:r>
              <a:rPr lang="sk-SK" sz="54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		Ďakujem za pozornosť</a:t>
            </a:r>
            <a:br>
              <a:rPr lang="sk-SK" sz="5400" b="1" dirty="0">
                <a:solidFill>
                  <a:schemeClr val="bg1"/>
                </a:solidFill>
                <a:latin typeface="Berlin Sans FB Demi" panose="020E0802020502020306" pitchFamily="34" charset="0"/>
              </a:rPr>
            </a:br>
            <a:br>
              <a:rPr lang="sk-SK" sz="5400" b="1" dirty="0">
                <a:solidFill>
                  <a:schemeClr val="bg1"/>
                </a:solidFill>
                <a:latin typeface="Berlin Sans FB Demi" panose="020E0802020502020306" pitchFamily="34" charset="0"/>
              </a:rPr>
            </a:br>
            <a:r>
              <a:rPr lang="sk-SK" sz="54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						</a:t>
            </a:r>
            <a:endParaRPr lang="sk-SK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778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A0138-02FB-4FA1-9962-AB3BF13D5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320039"/>
            <a:ext cx="10830733" cy="2378555"/>
          </a:xfrm>
        </p:spPr>
        <p:txBody>
          <a:bodyPr>
            <a:normAutofit/>
          </a:bodyPr>
          <a:lstStyle/>
          <a:p>
            <a:r>
              <a:rPr lang="sk-SK" sz="4400" b="1" dirty="0">
                <a:latin typeface="Berlin Sans FB Demi" panose="020E0802020502020306" pitchFamily="34" charset="0"/>
              </a:rPr>
              <a:t>Kedy prišlo ukľudnenie</a:t>
            </a:r>
            <a:br>
              <a:rPr lang="sk-SK" sz="4400" b="1" dirty="0">
                <a:latin typeface="Berlin Sans FB Demi" panose="020E0802020502020306" pitchFamily="34" charset="0"/>
              </a:rPr>
            </a:br>
            <a:r>
              <a:rPr lang="sk-SK" sz="4400" b="1" dirty="0">
                <a:latin typeface="Berlin Sans FB Demi" panose="020E0802020502020306" pitchFamily="34" charset="0"/>
              </a:rPr>
              <a:t> </a:t>
            </a:r>
            <a:br>
              <a:rPr lang="sk-SK" b="1" dirty="0">
                <a:latin typeface="Berlin Sans FB Demi" panose="020E0802020502020306" pitchFamily="34" charset="0"/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ABEA8A-0975-4981-B6AF-D9E042A223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95" y="2560320"/>
            <a:ext cx="11247343" cy="397764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sk-SK" sz="38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Keď som pochopila, že to, čo ja pozorujem v živote a správaní ľudí z MRK (</a:t>
            </a:r>
            <a:r>
              <a:rPr lang="sk-SK" sz="3800" b="1" u="sng" dirty="0">
                <a:solidFill>
                  <a:schemeClr val="tx1"/>
                </a:solidFill>
                <a:latin typeface="Berlin Sans FB Demi" panose="020E0802020502020306" pitchFamily="34" charset="0"/>
              </a:rPr>
              <a:t>a vymyká sa mojim skúsenostiam</a:t>
            </a:r>
            <a:r>
              <a:rPr lang="sk-SK" sz="38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), sú </a:t>
            </a:r>
            <a:r>
              <a:rPr lang="sk-SK" sz="3800" b="1" u="sng" dirty="0">
                <a:solidFill>
                  <a:schemeClr val="tx1"/>
                </a:solidFill>
                <a:latin typeface="Berlin Sans FB Demi" panose="020E0802020502020306" pitchFamily="34" charset="0"/>
              </a:rPr>
              <a:t>prejavy generačnej chudoby</a:t>
            </a:r>
            <a:r>
              <a:rPr lang="sk-SK" sz="38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, upokojila som sa. </a:t>
            </a:r>
          </a:p>
          <a:p>
            <a:pPr>
              <a:defRPr/>
            </a:pPr>
            <a:r>
              <a:rPr lang="sk-SK" sz="38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Dočítala som sa, že </a:t>
            </a:r>
            <a:r>
              <a:rPr lang="sk-SK" sz="3800" b="1" u="sng" dirty="0">
                <a:solidFill>
                  <a:srgbClr val="FF0000"/>
                </a:solidFill>
                <a:latin typeface="Berlin Sans FB Demi" panose="020E0802020502020306" pitchFamily="34" charset="0"/>
              </a:rPr>
              <a:t>úspešnosť aktivít </a:t>
            </a:r>
            <a:r>
              <a:rPr lang="sk-SK" sz="38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v generačnej chudobe je </a:t>
            </a:r>
            <a:r>
              <a:rPr lang="sk-SK" sz="56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10</a:t>
            </a:r>
            <a:r>
              <a:rPr lang="sk-SK" sz="38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%</a:t>
            </a:r>
            <a:endParaRPr lang="sk-SK" sz="3800" b="1" dirty="0">
              <a:solidFill>
                <a:schemeClr val="tx1"/>
              </a:solidFill>
              <a:latin typeface="Berlin Sans FB Demi" panose="020E0802020502020306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sk-SK" altLang="sk-SK" sz="3200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689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A0138-02FB-4FA1-9962-AB3BF13D5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320039"/>
            <a:ext cx="10830733" cy="1857553"/>
          </a:xfrm>
        </p:spPr>
        <p:txBody>
          <a:bodyPr>
            <a:normAutofit/>
          </a:bodyPr>
          <a:lstStyle/>
          <a:p>
            <a:r>
              <a:rPr lang="sk-SK" sz="4400" b="1" dirty="0">
                <a:latin typeface="Berlin Sans FB Demi" panose="020E0802020502020306" pitchFamily="34" charset="0"/>
              </a:rPr>
              <a:t>    Čo som pochopila počas 10 rokov</a:t>
            </a:r>
            <a:br>
              <a:rPr lang="sk-SK" b="1" dirty="0">
                <a:latin typeface="Berlin Sans FB Demi" panose="020E0802020502020306" pitchFamily="34" charset="0"/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ABEA8A-0975-4981-B6AF-D9E042A223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95" y="2560320"/>
            <a:ext cx="11247343" cy="397764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že z mojej perspektívy dobré riešenie môže byť pre generačnú chudobu úplne zlý scenár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že pravidlami strednej triedy nemôžem posudzovať život v generačnej chudobe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k-SK" altLang="sk-SK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že aj malý úspech môže byť obrovským výsledkom!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sk-SK" sz="3100" b="1" dirty="0">
              <a:latin typeface="Berlin Sans FB Demi" panose="020E0802020502020306" pitchFamily="34" charset="0"/>
            </a:endParaRP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k-SK" altLang="sk-SK" sz="3200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415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A918D7-C7BC-486E-928C-C6F82D3BC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 descr="Obrázok, na ktorom je vonkajšie, zem, budova, obloha&#10;&#10;Popis vygenerovaný s veľmi vysokou spoľahlivosťou">
            <a:extLst>
              <a:ext uri="{FF2B5EF4-FFF2-40B4-BE49-F238E27FC236}">
                <a16:creationId xmlns:a16="http://schemas.microsoft.com/office/drawing/2014/main" id="{3966A9A8-FEC3-4E7E-A0A1-3118E2A60A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43" y="448058"/>
            <a:ext cx="4594301" cy="3445726"/>
          </a:xfrm>
          <a:prstGeom prst="rect">
            <a:avLst/>
          </a:prstGeom>
        </p:spPr>
      </p:pic>
      <p:pic>
        <p:nvPicPr>
          <p:cNvPr id="6" name="Obrázok 5" descr="Obrázok, na ktorom je osoba, stena, budova, dieťa&#10;&#10;Popis vygenerovaný s veľmi vysokou spoľahlivosťou">
            <a:extLst>
              <a:ext uri="{FF2B5EF4-FFF2-40B4-BE49-F238E27FC236}">
                <a16:creationId xmlns:a16="http://schemas.microsoft.com/office/drawing/2014/main" id="{2B7C15C6-3414-4891-AE8B-84CF604A2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076" y="2964216"/>
            <a:ext cx="4594304" cy="3445728"/>
          </a:xfrm>
          <a:prstGeom prst="rect">
            <a:avLst/>
          </a:prstGeom>
        </p:spPr>
      </p:pic>
      <p:pic>
        <p:nvPicPr>
          <p:cNvPr id="8" name="Obrázok 7" descr="Obrázok, na ktorom je vonkajšie, obloha, trávnik, budova&#10;&#10;Popis vygenerovaný s veľmi vysokou spoľahlivosťou">
            <a:extLst>
              <a:ext uri="{FF2B5EF4-FFF2-40B4-BE49-F238E27FC236}">
                <a16:creationId xmlns:a16="http://schemas.microsoft.com/office/drawing/2014/main" id="{1B959F69-98EF-47EA-B426-27AC30D19C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490" y="448056"/>
            <a:ext cx="4594302" cy="344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0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8712C-BFB6-48AE-ACEC-00E15075B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2743200"/>
            <a:ext cx="11136085" cy="1469136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  </a:t>
            </a:r>
            <a:r>
              <a:rPr lang="en-US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Ak</a:t>
            </a:r>
            <a:r>
              <a:rPr lang="sk-SK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á</a:t>
            </a:r>
            <a:r>
              <a:rPr lang="en-US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sk-SK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môže byť</a:t>
            </a:r>
            <a:r>
              <a:rPr lang="en-US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 p</a:t>
            </a:r>
            <a:r>
              <a:rPr lang="sk-SK" sz="3600" b="1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odstata</a:t>
            </a:r>
            <a:r>
              <a:rPr lang="sk-SK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 problému „rómskych“ škôl</a:t>
            </a:r>
            <a:r>
              <a:rPr lang="en-US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?</a:t>
            </a:r>
            <a:br>
              <a:rPr lang="sk-SK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</a:br>
            <a:endParaRPr lang="sk-SK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526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A0138-02FB-4FA1-9962-AB3BF13D5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677" y="446049"/>
            <a:ext cx="10961389" cy="173959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</a:pPr>
            <a:r>
              <a:rPr lang="sk-SK" sz="4000" b="1" dirty="0">
                <a:latin typeface="Berlin Sans FB Demi" panose="020E0802020502020306" pitchFamily="34" charset="0"/>
                <a:ea typeface="+mn-ea"/>
                <a:cs typeface="+mn-cs"/>
              </a:rPr>
              <a:t>Pohľad učiteľa</a:t>
            </a:r>
            <a:br>
              <a:rPr lang="sk-SK" sz="2800" b="1" dirty="0">
                <a:latin typeface="Berlin Sans FB Demi" panose="020E0802020502020306" pitchFamily="34" charset="0"/>
                <a:ea typeface="+mn-ea"/>
                <a:cs typeface="+mn-cs"/>
              </a:rPr>
            </a:br>
            <a:r>
              <a:rPr lang="sk-SK" sz="2800" b="1" dirty="0">
                <a:latin typeface="Berlin Sans FB Demi" panose="020E0802020502020306" pitchFamily="34" charset="0"/>
                <a:ea typeface="+mn-ea"/>
                <a:cs typeface="+mn-cs"/>
              </a:rPr>
              <a:t>			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ABEA8A-0975-4981-B6AF-D9E042A223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7493" y="2560320"/>
            <a:ext cx="10827573" cy="3977640"/>
          </a:xfrm>
        </p:spPr>
        <p:txBody>
          <a:bodyPr wrap="square">
            <a:normAutofit fontScale="62500" lnSpcReduction="20000"/>
          </a:bodyPr>
          <a:lstStyle/>
          <a:p>
            <a:r>
              <a:rPr lang="sk-SK" sz="48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Ponosovanie učiteľov:</a:t>
            </a:r>
          </a:p>
          <a:p>
            <a:pPr marL="914400" lvl="1" indent="-6858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sk-SK" sz="45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ťažká práca s rómskymi deťmi, </a:t>
            </a:r>
          </a:p>
          <a:p>
            <a:pPr marL="914400" lvl="1" indent="-6858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sk-SK" sz="45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nedosahovanie </a:t>
            </a:r>
            <a:r>
              <a:rPr lang="sk-SK" sz="45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očakávaných výsledkov, </a:t>
            </a:r>
          </a:p>
          <a:p>
            <a:pPr marL="914400" lvl="1" indent="-6858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sk-SK" sz="45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problémy s </a:t>
            </a:r>
            <a:r>
              <a:rPr lang="sk-SK" sz="45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disciplínou</a:t>
            </a:r>
            <a:r>
              <a:rPr lang="sk-SK" sz="45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, </a:t>
            </a:r>
          </a:p>
          <a:p>
            <a:pPr marL="914400" lvl="1" indent="-6858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sk-SK" sz="45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neuspokojivá </a:t>
            </a:r>
            <a:r>
              <a:rPr lang="sk-SK" sz="45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spolupráca s rodičmi</a:t>
            </a:r>
          </a:p>
          <a:p>
            <a:r>
              <a:rPr lang="sk-SK" sz="48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 Mnohí vnímajú prácu s rómskymi deťmi ako keby </a:t>
            </a:r>
            <a:r>
              <a:rPr lang="sk-SK" sz="48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„za trest“. </a:t>
            </a:r>
          </a:p>
          <a:p>
            <a:endParaRPr lang="sk-SK" dirty="0"/>
          </a:p>
          <a:p>
            <a:endParaRPr lang="sk-SK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43202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A0138-02FB-4FA1-9962-AB3BF13D5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677" y="446049"/>
            <a:ext cx="10961389" cy="173959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</a:pPr>
            <a:r>
              <a:rPr lang="sk-SK" sz="4000" b="1" dirty="0">
                <a:latin typeface="Berlin Sans FB Demi" panose="020E0802020502020306" pitchFamily="34" charset="0"/>
                <a:ea typeface="+mn-ea"/>
                <a:cs typeface="+mn-cs"/>
              </a:rPr>
              <a:t>Pohľad žiaka</a:t>
            </a:r>
            <a:br>
              <a:rPr lang="sk-SK" sz="2800" b="1" dirty="0">
                <a:latin typeface="Berlin Sans FB Demi" panose="020E0802020502020306" pitchFamily="34" charset="0"/>
                <a:ea typeface="+mn-ea"/>
                <a:cs typeface="+mn-cs"/>
              </a:rPr>
            </a:br>
            <a:r>
              <a:rPr lang="sk-SK" sz="2800" b="1" dirty="0">
                <a:latin typeface="Berlin Sans FB Demi" panose="020E0802020502020306" pitchFamily="34" charset="0"/>
                <a:ea typeface="+mn-ea"/>
                <a:cs typeface="+mn-cs"/>
              </a:rPr>
              <a:t>			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ABEA8A-0975-4981-B6AF-D9E042A223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925" y="2560320"/>
            <a:ext cx="11649076" cy="4297680"/>
          </a:xfrm>
        </p:spPr>
        <p:txBody>
          <a:bodyPr wrap="square"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Mnohé rómske deti:</a:t>
            </a:r>
          </a:p>
          <a:p>
            <a:pPr marL="914400" lvl="1" indent="-6858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sa učia v </a:t>
            </a:r>
            <a:r>
              <a:rPr lang="sk-SK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jazyku</a:t>
            </a:r>
            <a:r>
              <a:rPr 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, ktorý ovládajú veľmi slabo,</a:t>
            </a:r>
          </a:p>
          <a:p>
            <a:pPr marL="914400" lvl="1" indent="-6858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zažívajú každodenný </a:t>
            </a:r>
            <a:r>
              <a:rPr lang="sk-SK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neúspech</a:t>
            </a:r>
            <a:r>
              <a:rPr 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 aj keď sa snažia, </a:t>
            </a:r>
          </a:p>
          <a:p>
            <a:pPr marL="914400" lvl="1" indent="-6858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trpia pocitom </a:t>
            </a:r>
            <a:r>
              <a:rPr lang="sk-SK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menejcennosti</a:t>
            </a:r>
            <a:r>
              <a:rPr 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, </a:t>
            </a:r>
          </a:p>
          <a:p>
            <a:pPr marL="914400" lvl="1" indent="-6858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zistia, že učiteľ chce od nich iné správanie ako sú zvyknuté doma</a:t>
            </a:r>
          </a:p>
          <a:p>
            <a:pPr marL="914400" lvl="1" indent="-6858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sk-SK" sz="32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nie sú učiteľmi láskyplne motivované (keďže ich učia frustrovaní učitelia), ale skôr </a:t>
            </a:r>
            <a:r>
              <a:rPr lang="sk-SK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trestané</a:t>
            </a:r>
          </a:p>
        </p:txBody>
      </p:sp>
    </p:spTree>
    <p:extLst>
      <p:ext uri="{BB962C8B-B14F-4D97-AF65-F5344CB8AC3E}">
        <p14:creationId xmlns:p14="http://schemas.microsoft.com/office/powerpoint/2010/main" val="2695969479"/>
      </p:ext>
    </p:extLst>
  </p:cSld>
  <p:clrMapOvr>
    <a:masterClrMapping/>
  </p:clrMapOvr>
</p:sld>
</file>

<file path=ppt/theme/theme1.xml><?xml version="1.0" encoding="utf-8"?>
<a:theme xmlns:a="http://schemas.openxmlformats.org/drawingml/2006/main" name="Uvítací dokum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684357_TF10001108" id="{8B55D289-58B6-4FDA-B49C-D509C15FAD56}" vid="{38C3F1A3-39F4-4FCF-946A-B92798D00E76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Víta vás PowerPoint</Template>
  <TotalTime>2310</TotalTime>
  <Words>774</Words>
  <Application>Microsoft Office PowerPoint</Application>
  <PresentationFormat>Širokouhlá</PresentationFormat>
  <Paragraphs>128</Paragraphs>
  <Slides>32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32</vt:i4>
      </vt:variant>
    </vt:vector>
  </HeadingPairs>
  <TitlesOfParts>
    <vt:vector size="41" baseType="lpstr">
      <vt:lpstr>Abadi</vt:lpstr>
      <vt:lpstr>Arial</vt:lpstr>
      <vt:lpstr>Berlin Sans FB Demi</vt:lpstr>
      <vt:lpstr>Calibri</vt:lpstr>
      <vt:lpstr>Segoe UI</vt:lpstr>
      <vt:lpstr>Segoe UI Light</vt:lpstr>
      <vt:lpstr>Times New Roman</vt:lpstr>
      <vt:lpstr>Wingdings</vt:lpstr>
      <vt:lpstr>Uvítací dokument</vt:lpstr>
      <vt:lpstr> </vt:lpstr>
      <vt:lpstr>Skúsenosti, z ktorých vychádzam </vt:lpstr>
      <vt:lpstr>Niečo ma však hnevalo a skľučovalo</vt:lpstr>
      <vt:lpstr>Kedy prišlo ukľudnenie   </vt:lpstr>
      <vt:lpstr>    Čo som pochopila počas 10 rokov </vt:lpstr>
      <vt:lpstr>Prezentácia programu PowerPoint</vt:lpstr>
      <vt:lpstr>  Aká môže byť podstata problému „rómskych“ škôl? </vt:lpstr>
      <vt:lpstr>Pohľad učiteľa    </vt:lpstr>
      <vt:lpstr>Pohľad žiaka    </vt:lpstr>
      <vt:lpstr>Výsledok učiteľ / žiak    </vt:lpstr>
      <vt:lpstr>Čo je príčina školského neúspechu?    </vt:lpstr>
      <vt:lpstr>Prípadová analýza: ZŠ s vyučovacím jazykom maďarským, Moldava nad Bodvou                    (zdroj: Mgr. Oto Horváth, diplomová práca, 2018)</vt:lpstr>
      <vt:lpstr>Prezentácia programu PowerPoint</vt:lpstr>
      <vt:lpstr>Prezentácia programu PowerPoint</vt:lpstr>
      <vt:lpstr>Prezentácia programu PowerPoint</vt:lpstr>
      <vt:lpstr>Prezentácia programu PowerPoint</vt:lpstr>
      <vt:lpstr>Koreň mnohých (väčšiny?) problémov  </vt:lpstr>
      <vt:lpstr>Koreň mnohých (väčšiny?) problémov  </vt:lpstr>
      <vt:lpstr>Napríklad pravidlá generačnej chudoby sú:  </vt:lpstr>
      <vt:lpstr>Napríklad pravidlá generačnej chudoby sú:  </vt:lpstr>
      <vt:lpstr>Napríklad v dôsledku generačnej chudoby:  </vt:lpstr>
      <vt:lpstr>Čo je nevyhnutné v škole:  </vt:lpstr>
      <vt:lpstr>Kompetencia štátu, školy, učiteľa</vt:lpstr>
      <vt:lpstr>Kompetencia štátu  </vt:lpstr>
      <vt:lpstr>Kompetencia štátu  </vt:lpstr>
      <vt:lpstr>Kompetencia štátu  </vt:lpstr>
      <vt:lpstr>Kompetencia štátu  </vt:lpstr>
      <vt:lpstr>Antidiskriminačný zákon č. 365/2004 Z. z. (hlavne  v § 7 a § 8)  </vt:lpstr>
      <vt:lpstr>Antidiskriminačný zákon č. 365/2004 Z. z. (hlavne  v § 7 a § 8)  </vt:lpstr>
      <vt:lpstr>Kompetencia školy a učiteľa  </vt:lpstr>
      <vt:lpstr>Budúcnosť  </vt:lpstr>
      <vt:lpstr>  Ďakujem za pozornosť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Víta vás PowerPoint</dc:title>
  <dc:creator>Lydia Suchova</dc:creator>
  <cp:keywords/>
  <cp:lastModifiedBy>Lydia Suchova</cp:lastModifiedBy>
  <cp:revision>100</cp:revision>
  <dcterms:created xsi:type="dcterms:W3CDTF">2018-05-26T21:14:00Z</dcterms:created>
  <dcterms:modified xsi:type="dcterms:W3CDTF">2018-05-29T20:30:05Z</dcterms:modified>
  <cp:version/>
</cp:coreProperties>
</file>